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52" r:id="rId1"/>
  </p:sldMasterIdLst>
  <p:notesMasterIdLst>
    <p:notesMasterId r:id="rId43"/>
  </p:notesMasterIdLst>
  <p:handoutMasterIdLst>
    <p:handoutMasterId r:id="rId44"/>
  </p:handoutMasterIdLst>
  <p:sldIdLst>
    <p:sldId id="428" r:id="rId2"/>
    <p:sldId id="429" r:id="rId3"/>
    <p:sldId id="430" r:id="rId4"/>
    <p:sldId id="470" r:id="rId5"/>
    <p:sldId id="471" r:id="rId6"/>
    <p:sldId id="472" r:id="rId7"/>
    <p:sldId id="473" r:id="rId8"/>
    <p:sldId id="474" r:id="rId9"/>
    <p:sldId id="432" r:id="rId10"/>
    <p:sldId id="475" r:id="rId11"/>
    <p:sldId id="476" r:id="rId12"/>
    <p:sldId id="477" r:id="rId13"/>
    <p:sldId id="443" r:id="rId14"/>
    <p:sldId id="478" r:id="rId15"/>
    <p:sldId id="479" r:id="rId16"/>
    <p:sldId id="484" r:id="rId17"/>
    <p:sldId id="485" r:id="rId18"/>
    <p:sldId id="486" r:id="rId19"/>
    <p:sldId id="487" r:id="rId20"/>
    <p:sldId id="488" r:id="rId21"/>
    <p:sldId id="489" r:id="rId22"/>
    <p:sldId id="490" r:id="rId23"/>
    <p:sldId id="491" r:id="rId24"/>
    <p:sldId id="492" r:id="rId25"/>
    <p:sldId id="441" r:id="rId26"/>
    <p:sldId id="483" r:id="rId27"/>
    <p:sldId id="480" r:id="rId28"/>
    <p:sldId id="481" r:id="rId29"/>
    <p:sldId id="482" r:id="rId30"/>
    <p:sldId id="493" r:id="rId31"/>
    <p:sldId id="494" r:id="rId32"/>
    <p:sldId id="495" r:id="rId33"/>
    <p:sldId id="496" r:id="rId34"/>
    <p:sldId id="497" r:id="rId35"/>
    <p:sldId id="498" r:id="rId36"/>
    <p:sldId id="499" r:id="rId37"/>
    <p:sldId id="500" r:id="rId38"/>
    <p:sldId id="501" r:id="rId39"/>
    <p:sldId id="448" r:id="rId40"/>
    <p:sldId id="449" r:id="rId41"/>
    <p:sldId id="469" r:id="rId42"/>
  </p:sldIdLst>
  <p:sldSz cx="9906000" cy="6858000" type="A4"/>
  <p:notesSz cx="7099300" cy="10234613"/>
  <p:defaultTextStyle>
    <a:defPPr>
      <a:defRPr lang="ko-KR"/>
    </a:defPPr>
    <a:lvl1pPr algn="l" rtl="0" eaLnBrk="0" fontAlgn="base" hangingPunct="0">
      <a:spcBef>
        <a:spcPct val="0"/>
      </a:spcBef>
      <a:spcAft>
        <a:spcPct val="0"/>
      </a:spcAft>
      <a:defRPr b="1" kern="1200" baseline="-25000">
        <a:solidFill>
          <a:schemeClr val="tx1"/>
        </a:solidFill>
        <a:latin typeface="Arial" charset="0"/>
        <a:ea typeface="굴림" pitchFamily="50" charset="-127"/>
        <a:cs typeface="+mn-cs"/>
      </a:defRPr>
    </a:lvl1pPr>
    <a:lvl2pPr marL="457200" algn="l" rtl="0" eaLnBrk="0" fontAlgn="base" hangingPunct="0">
      <a:spcBef>
        <a:spcPct val="0"/>
      </a:spcBef>
      <a:spcAft>
        <a:spcPct val="0"/>
      </a:spcAft>
      <a:defRPr b="1" kern="1200" baseline="-25000">
        <a:solidFill>
          <a:schemeClr val="tx1"/>
        </a:solidFill>
        <a:latin typeface="Arial" charset="0"/>
        <a:ea typeface="굴림" pitchFamily="50" charset="-127"/>
        <a:cs typeface="+mn-cs"/>
      </a:defRPr>
    </a:lvl2pPr>
    <a:lvl3pPr marL="914400" algn="l" rtl="0" eaLnBrk="0" fontAlgn="base" hangingPunct="0">
      <a:spcBef>
        <a:spcPct val="0"/>
      </a:spcBef>
      <a:spcAft>
        <a:spcPct val="0"/>
      </a:spcAft>
      <a:defRPr b="1" kern="1200" baseline="-25000">
        <a:solidFill>
          <a:schemeClr val="tx1"/>
        </a:solidFill>
        <a:latin typeface="Arial" charset="0"/>
        <a:ea typeface="굴림" pitchFamily="50" charset="-127"/>
        <a:cs typeface="+mn-cs"/>
      </a:defRPr>
    </a:lvl3pPr>
    <a:lvl4pPr marL="1371600" algn="l" rtl="0" eaLnBrk="0" fontAlgn="base" hangingPunct="0">
      <a:spcBef>
        <a:spcPct val="0"/>
      </a:spcBef>
      <a:spcAft>
        <a:spcPct val="0"/>
      </a:spcAft>
      <a:defRPr b="1" kern="1200" baseline="-25000">
        <a:solidFill>
          <a:schemeClr val="tx1"/>
        </a:solidFill>
        <a:latin typeface="Arial" charset="0"/>
        <a:ea typeface="굴림" pitchFamily="50" charset="-127"/>
        <a:cs typeface="+mn-cs"/>
      </a:defRPr>
    </a:lvl4pPr>
    <a:lvl5pPr marL="1828800" algn="l" rtl="0" eaLnBrk="0" fontAlgn="base" hangingPunct="0">
      <a:spcBef>
        <a:spcPct val="0"/>
      </a:spcBef>
      <a:spcAft>
        <a:spcPct val="0"/>
      </a:spcAft>
      <a:defRPr b="1" kern="1200" baseline="-25000">
        <a:solidFill>
          <a:schemeClr val="tx1"/>
        </a:solidFill>
        <a:latin typeface="Arial" charset="0"/>
        <a:ea typeface="굴림" pitchFamily="50" charset="-127"/>
        <a:cs typeface="+mn-cs"/>
      </a:defRPr>
    </a:lvl5pPr>
    <a:lvl6pPr marL="2286000" algn="l" defTabSz="914400" rtl="0" eaLnBrk="1" latinLnBrk="1" hangingPunct="1">
      <a:defRPr b="1" kern="1200" baseline="-25000">
        <a:solidFill>
          <a:schemeClr val="tx1"/>
        </a:solidFill>
        <a:latin typeface="Arial" charset="0"/>
        <a:ea typeface="굴림" pitchFamily="50" charset="-127"/>
        <a:cs typeface="+mn-cs"/>
      </a:defRPr>
    </a:lvl6pPr>
    <a:lvl7pPr marL="2743200" algn="l" defTabSz="914400" rtl="0" eaLnBrk="1" latinLnBrk="1" hangingPunct="1">
      <a:defRPr b="1" kern="1200" baseline="-25000">
        <a:solidFill>
          <a:schemeClr val="tx1"/>
        </a:solidFill>
        <a:latin typeface="Arial" charset="0"/>
        <a:ea typeface="굴림" pitchFamily="50" charset="-127"/>
        <a:cs typeface="+mn-cs"/>
      </a:defRPr>
    </a:lvl7pPr>
    <a:lvl8pPr marL="3200400" algn="l" defTabSz="914400" rtl="0" eaLnBrk="1" latinLnBrk="1" hangingPunct="1">
      <a:defRPr b="1" kern="1200" baseline="-25000">
        <a:solidFill>
          <a:schemeClr val="tx1"/>
        </a:solidFill>
        <a:latin typeface="Arial" charset="0"/>
        <a:ea typeface="굴림" pitchFamily="50" charset="-127"/>
        <a:cs typeface="+mn-cs"/>
      </a:defRPr>
    </a:lvl8pPr>
    <a:lvl9pPr marL="3657600" algn="l" defTabSz="914400" rtl="0" eaLnBrk="1" latinLnBrk="1" hangingPunct="1">
      <a:defRPr b="1" kern="1200" baseline="-25000">
        <a:solidFill>
          <a:schemeClr val="tx1"/>
        </a:solidFill>
        <a:latin typeface="Arial" charset="0"/>
        <a:ea typeface="굴림" pitchFamily="50" charset="-127"/>
        <a:cs typeface="+mn-cs"/>
      </a:defRPr>
    </a:lvl9pPr>
  </p:defaultTextStyle>
  <p:extLst>
    <p:ext uri="{EFAFB233-063F-42B5-8137-9DF3F51BA10A}">
      <p15:sldGuideLst xmlns:p15="http://schemas.microsoft.com/office/powerpoint/2012/main">
        <p15:guide id="1" orient="horz" pos="2523">
          <p15:clr>
            <a:srgbClr val="A4A3A4"/>
          </p15:clr>
        </p15:guide>
        <p15:guide id="2" pos="3120">
          <p15:clr>
            <a:srgbClr val="A4A3A4"/>
          </p15:clr>
        </p15:guide>
        <p15:guide id="3" pos="5615">
          <p15:clr>
            <a:srgbClr val="A4A3A4"/>
          </p15:clr>
        </p15:guide>
        <p15:guide id="4" pos="6068">
          <p15:clr>
            <a:srgbClr val="A4A3A4"/>
          </p15:clr>
        </p15:guide>
        <p15:guide id="5" pos="26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 clrIdx="0">
    <p:extLst>
      <p:ext uri="{19B8F6BF-5375-455C-9EA6-DF929625EA0E}">
        <p15:presenceInfo xmlns:p15="http://schemas.microsoft.com/office/powerpoint/2012/main" userId=" " providerId="None"/>
      </p:ext>
    </p:extLst>
  </p:cmAuthor>
  <p:cmAuthor id="2" name="user" initials="u" lastIdx="6" clrIdx="1">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FD0000"/>
    <a:srgbClr val="A6A6A6"/>
    <a:srgbClr val="C6003D"/>
    <a:srgbClr val="CC66FF"/>
    <a:srgbClr val="3333CC"/>
    <a:srgbClr val="00427A"/>
    <a:srgbClr val="FFF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85" autoAdjust="0"/>
    <p:restoredTop sz="80971" autoAdjust="0"/>
  </p:normalViewPr>
  <p:slideViewPr>
    <p:cSldViewPr>
      <p:cViewPr varScale="1">
        <p:scale>
          <a:sx n="86" d="100"/>
          <a:sy n="86" d="100"/>
        </p:scale>
        <p:origin x="1424" y="200"/>
      </p:cViewPr>
      <p:guideLst>
        <p:guide orient="horz" pos="2523"/>
        <p:guide pos="3120"/>
        <p:guide pos="5615"/>
        <p:guide pos="6068"/>
        <p:guide pos="262"/>
      </p:guideLst>
    </p:cSldViewPr>
  </p:slideViewPr>
  <p:outlineViewPr>
    <p:cViewPr>
      <p:scale>
        <a:sx n="33" d="100"/>
        <a:sy n="33" d="100"/>
      </p:scale>
      <p:origin x="0" y="-7884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7" d="100"/>
          <a:sy n="77" d="100"/>
        </p:scale>
        <p:origin x="393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588" y="11113"/>
            <a:ext cx="3076576" cy="479425"/>
          </a:xfrm>
          <a:prstGeom prst="rect">
            <a:avLst/>
          </a:prstGeom>
          <a:noFill/>
          <a:ln w="9525">
            <a:noFill/>
            <a:miter lim="800000"/>
            <a:headEnd/>
            <a:tailEnd/>
          </a:ln>
        </p:spPr>
        <p:txBody>
          <a:bodyPr vert="horz" wrap="square" lIns="19873" tIns="0" rIns="19873" bIns="0" numCol="1" anchor="t" anchorCtr="0" compatLnSpc="1">
            <a:prstTxWarp prst="textNoShape">
              <a:avLst/>
            </a:prstTxWarp>
          </a:bodyPr>
          <a:lstStyle>
            <a:lvl1pPr algn="l" defTabSz="969963">
              <a:defRPr kumimoji="1" sz="1100" b="0" i="1" baseline="0">
                <a:latin typeface="Times New Roman" pitchFamily="18" charset="0"/>
                <a:ea typeface="돋움" pitchFamily="50" charset="-127"/>
              </a:defRPr>
            </a:lvl1pPr>
          </a:lstStyle>
          <a:p>
            <a:pPr>
              <a:defRPr/>
            </a:pPr>
            <a:endParaRPr lang="en-US" altLang="ko-KR"/>
          </a:p>
        </p:txBody>
      </p:sp>
      <p:sp>
        <p:nvSpPr>
          <p:cNvPr id="3075" name="Rectangle 3"/>
          <p:cNvSpPr>
            <a:spLocks noGrp="1" noChangeArrowheads="1"/>
          </p:cNvSpPr>
          <p:nvPr>
            <p:ph type="dt" sz="quarter" idx="1"/>
          </p:nvPr>
        </p:nvSpPr>
        <p:spPr bwMode="auto">
          <a:xfrm>
            <a:off x="4024313" y="11113"/>
            <a:ext cx="3076575" cy="479425"/>
          </a:xfrm>
          <a:prstGeom prst="rect">
            <a:avLst/>
          </a:prstGeom>
          <a:noFill/>
          <a:ln w="9525">
            <a:noFill/>
            <a:miter lim="800000"/>
            <a:headEnd/>
            <a:tailEnd/>
          </a:ln>
        </p:spPr>
        <p:txBody>
          <a:bodyPr vert="horz" wrap="square" lIns="19873" tIns="0" rIns="19873" bIns="0" numCol="1" anchor="t" anchorCtr="0" compatLnSpc="1">
            <a:prstTxWarp prst="textNoShape">
              <a:avLst/>
            </a:prstTxWarp>
          </a:bodyPr>
          <a:lstStyle>
            <a:lvl1pPr algn="r" defTabSz="969963">
              <a:defRPr kumimoji="1" sz="1100" b="0" i="1" baseline="0">
                <a:latin typeface="Times New Roman" pitchFamily="18" charset="0"/>
                <a:ea typeface="돋움" pitchFamily="50" charset="-127"/>
              </a:defRPr>
            </a:lvl1pPr>
          </a:lstStyle>
          <a:p>
            <a:pPr>
              <a:defRPr/>
            </a:pPr>
            <a:endParaRPr lang="en-US" altLang="ko-KR"/>
          </a:p>
        </p:txBody>
      </p:sp>
      <p:sp>
        <p:nvSpPr>
          <p:cNvPr id="3076" name="Rectangle 4"/>
          <p:cNvSpPr>
            <a:spLocks noGrp="1" noChangeArrowheads="1"/>
          </p:cNvSpPr>
          <p:nvPr>
            <p:ph type="ftr" sz="quarter" idx="2"/>
          </p:nvPr>
        </p:nvSpPr>
        <p:spPr bwMode="auto">
          <a:xfrm>
            <a:off x="-1588" y="9742488"/>
            <a:ext cx="3076576" cy="479425"/>
          </a:xfrm>
          <a:prstGeom prst="rect">
            <a:avLst/>
          </a:prstGeom>
          <a:noFill/>
          <a:ln w="9525">
            <a:noFill/>
            <a:miter lim="800000"/>
            <a:headEnd/>
            <a:tailEnd/>
          </a:ln>
        </p:spPr>
        <p:txBody>
          <a:bodyPr vert="horz" wrap="square" lIns="19873" tIns="0" rIns="19873" bIns="0" numCol="1" anchor="b" anchorCtr="0" compatLnSpc="1">
            <a:prstTxWarp prst="textNoShape">
              <a:avLst/>
            </a:prstTxWarp>
          </a:bodyPr>
          <a:lstStyle>
            <a:lvl1pPr algn="l" defTabSz="969963">
              <a:defRPr kumimoji="1" sz="1100" b="0" i="1" baseline="0">
                <a:latin typeface="Times New Roman" pitchFamily="18" charset="0"/>
                <a:ea typeface="돋움" pitchFamily="50" charset="-127"/>
              </a:defRPr>
            </a:lvl1pPr>
          </a:lstStyle>
          <a:p>
            <a:pPr>
              <a:defRPr/>
            </a:pPr>
            <a:endParaRPr lang="en-US" altLang="ko-KR"/>
          </a:p>
        </p:txBody>
      </p:sp>
      <p:sp>
        <p:nvSpPr>
          <p:cNvPr id="3077" name="Rectangle 5"/>
          <p:cNvSpPr>
            <a:spLocks noGrp="1" noChangeArrowheads="1"/>
          </p:cNvSpPr>
          <p:nvPr>
            <p:ph type="sldNum" sz="quarter" idx="3"/>
          </p:nvPr>
        </p:nvSpPr>
        <p:spPr bwMode="auto">
          <a:xfrm>
            <a:off x="4024313" y="9742488"/>
            <a:ext cx="3076575" cy="479425"/>
          </a:xfrm>
          <a:prstGeom prst="rect">
            <a:avLst/>
          </a:prstGeom>
          <a:noFill/>
          <a:ln w="9525">
            <a:noFill/>
            <a:miter lim="800000"/>
            <a:headEnd/>
            <a:tailEnd/>
          </a:ln>
        </p:spPr>
        <p:txBody>
          <a:bodyPr vert="horz" wrap="square" lIns="19873" tIns="0" rIns="19873" bIns="0" numCol="1" anchor="b" anchorCtr="0" compatLnSpc="1">
            <a:prstTxWarp prst="textNoShape">
              <a:avLst/>
            </a:prstTxWarp>
          </a:bodyPr>
          <a:lstStyle>
            <a:lvl1pPr algn="r" defTabSz="969963">
              <a:defRPr kumimoji="1" sz="1100" b="0" i="1" baseline="0">
                <a:latin typeface="Times New Roman" pitchFamily="18" charset="0"/>
                <a:ea typeface="돋움" pitchFamily="50" charset="-127"/>
              </a:defRPr>
            </a:lvl1pPr>
          </a:lstStyle>
          <a:p>
            <a:fld id="{AE2D3163-BAA2-4858-B1BD-0A0F6CA26FA8}" type="slidenum">
              <a:rPr lang="en-US" altLang="ko-KR"/>
              <a:pPr/>
              <a:t>‹#›</a:t>
            </a:fld>
            <a:endParaRPr lang="en-US" altLang="ko-KR"/>
          </a:p>
        </p:txBody>
      </p:sp>
    </p:spTree>
    <p:extLst>
      <p:ext uri="{BB962C8B-B14F-4D97-AF65-F5344CB8AC3E}">
        <p14:creationId xmlns:p14="http://schemas.microsoft.com/office/powerpoint/2010/main" val="35532010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11113"/>
            <a:ext cx="3076576" cy="479425"/>
          </a:xfrm>
          <a:prstGeom prst="rect">
            <a:avLst/>
          </a:prstGeom>
          <a:noFill/>
          <a:ln w="9525">
            <a:noFill/>
            <a:miter lim="800000"/>
            <a:headEnd/>
            <a:tailEnd/>
          </a:ln>
        </p:spPr>
        <p:txBody>
          <a:bodyPr vert="horz" wrap="square" lIns="19873" tIns="0" rIns="19873" bIns="0" numCol="1" anchor="t" anchorCtr="0" compatLnSpc="1">
            <a:prstTxWarp prst="textNoShape">
              <a:avLst/>
            </a:prstTxWarp>
          </a:bodyPr>
          <a:lstStyle>
            <a:lvl1pPr algn="l" defTabSz="808038" eaLnBrk="1" hangingPunct="1">
              <a:defRPr kumimoji="1" sz="1100" b="0" i="1" baseline="0">
                <a:latin typeface="Arial" charset="0"/>
                <a:ea typeface="돋움" pitchFamily="50" charset="-127"/>
              </a:defRPr>
            </a:lvl1pPr>
          </a:lstStyle>
          <a:p>
            <a:pPr>
              <a:defRPr/>
            </a:pPr>
            <a:endParaRPr lang="en-US" altLang="ko-KR"/>
          </a:p>
        </p:txBody>
      </p:sp>
      <p:sp>
        <p:nvSpPr>
          <p:cNvPr id="2051" name="Rectangle 3"/>
          <p:cNvSpPr>
            <a:spLocks noGrp="1" noChangeArrowheads="1"/>
          </p:cNvSpPr>
          <p:nvPr>
            <p:ph type="dt" idx="1"/>
          </p:nvPr>
        </p:nvSpPr>
        <p:spPr bwMode="auto">
          <a:xfrm>
            <a:off x="4024313" y="11113"/>
            <a:ext cx="3076575" cy="479425"/>
          </a:xfrm>
          <a:prstGeom prst="rect">
            <a:avLst/>
          </a:prstGeom>
          <a:noFill/>
          <a:ln w="9525">
            <a:noFill/>
            <a:miter lim="800000"/>
            <a:headEnd/>
            <a:tailEnd/>
          </a:ln>
        </p:spPr>
        <p:txBody>
          <a:bodyPr vert="horz" wrap="square" lIns="19873" tIns="0" rIns="19873" bIns="0" numCol="1" anchor="t" anchorCtr="0" compatLnSpc="1">
            <a:prstTxWarp prst="textNoShape">
              <a:avLst/>
            </a:prstTxWarp>
          </a:bodyPr>
          <a:lstStyle>
            <a:lvl1pPr algn="r" defTabSz="808038" eaLnBrk="1" hangingPunct="1">
              <a:defRPr kumimoji="1" sz="1100" b="0" i="1" baseline="0">
                <a:latin typeface="Arial" charset="0"/>
                <a:ea typeface="돋움" pitchFamily="50" charset="-127"/>
              </a:defRPr>
            </a:lvl1pPr>
          </a:lstStyle>
          <a:p>
            <a:pPr>
              <a:defRPr/>
            </a:pPr>
            <a:endParaRPr lang="en-US" altLang="ko-KR"/>
          </a:p>
        </p:txBody>
      </p:sp>
      <p:sp>
        <p:nvSpPr>
          <p:cNvPr id="2052" name="Rectangle 4"/>
          <p:cNvSpPr>
            <a:spLocks noGrp="1" noChangeArrowheads="1"/>
          </p:cNvSpPr>
          <p:nvPr>
            <p:ph type="ftr" sz="quarter" idx="4"/>
          </p:nvPr>
        </p:nvSpPr>
        <p:spPr bwMode="auto">
          <a:xfrm>
            <a:off x="-1588" y="9742488"/>
            <a:ext cx="3076576" cy="479425"/>
          </a:xfrm>
          <a:prstGeom prst="rect">
            <a:avLst/>
          </a:prstGeom>
          <a:noFill/>
          <a:ln w="9525">
            <a:noFill/>
            <a:miter lim="800000"/>
            <a:headEnd/>
            <a:tailEnd/>
          </a:ln>
        </p:spPr>
        <p:txBody>
          <a:bodyPr vert="horz" wrap="square" lIns="19873" tIns="0" rIns="19873" bIns="0" numCol="1" anchor="b" anchorCtr="0" compatLnSpc="1">
            <a:prstTxWarp prst="textNoShape">
              <a:avLst/>
            </a:prstTxWarp>
          </a:bodyPr>
          <a:lstStyle>
            <a:lvl1pPr algn="l" defTabSz="808038" eaLnBrk="1" hangingPunct="1">
              <a:defRPr kumimoji="1" sz="1100" b="0" i="1" baseline="0">
                <a:latin typeface="Arial" charset="0"/>
                <a:ea typeface="돋움" pitchFamily="50" charset="-127"/>
              </a:defRPr>
            </a:lvl1pPr>
          </a:lstStyle>
          <a:p>
            <a:pPr>
              <a:defRPr/>
            </a:pPr>
            <a:endParaRPr lang="en-US" altLang="ko-KR"/>
          </a:p>
        </p:txBody>
      </p:sp>
      <p:sp>
        <p:nvSpPr>
          <p:cNvPr id="2053" name="Rectangle 5"/>
          <p:cNvSpPr>
            <a:spLocks noGrp="1" noChangeArrowheads="1"/>
          </p:cNvSpPr>
          <p:nvPr>
            <p:ph type="sldNum" sz="quarter" idx="5"/>
          </p:nvPr>
        </p:nvSpPr>
        <p:spPr bwMode="auto">
          <a:xfrm>
            <a:off x="4024313" y="9742488"/>
            <a:ext cx="3076575" cy="479425"/>
          </a:xfrm>
          <a:prstGeom prst="rect">
            <a:avLst/>
          </a:prstGeom>
          <a:noFill/>
          <a:ln w="9525">
            <a:noFill/>
            <a:miter lim="800000"/>
            <a:headEnd/>
            <a:tailEnd/>
          </a:ln>
        </p:spPr>
        <p:txBody>
          <a:bodyPr vert="horz" wrap="square" lIns="19873" tIns="0" rIns="19873" bIns="0" numCol="1" anchor="b" anchorCtr="0" compatLnSpc="1">
            <a:prstTxWarp prst="textNoShape">
              <a:avLst/>
            </a:prstTxWarp>
          </a:bodyPr>
          <a:lstStyle>
            <a:lvl1pPr algn="r" defTabSz="808038" eaLnBrk="1" hangingPunct="1">
              <a:defRPr kumimoji="1" sz="1100" b="0" i="1" baseline="0">
                <a:ea typeface="돋움" pitchFamily="50" charset="-127"/>
              </a:defRPr>
            </a:lvl1pPr>
          </a:lstStyle>
          <a:p>
            <a:fld id="{FB7D1744-BAE0-472E-BFB2-AFCA76EC2E33}" type="slidenum">
              <a:rPr lang="en-US" altLang="ko-KR"/>
              <a:pPr/>
              <a:t>‹#›</a:t>
            </a:fld>
            <a:endParaRPr lang="en-US" altLang="ko-KR"/>
          </a:p>
        </p:txBody>
      </p:sp>
      <p:sp>
        <p:nvSpPr>
          <p:cNvPr id="13318" name="Rectangle 6"/>
          <p:cNvSpPr>
            <a:spLocks noGrp="1" noRot="1" noChangeAspect="1" noChangeArrowheads="1" noTextEdit="1"/>
          </p:cNvSpPr>
          <p:nvPr>
            <p:ph type="sldImg" idx="2"/>
          </p:nvPr>
        </p:nvSpPr>
        <p:spPr bwMode="auto">
          <a:xfrm>
            <a:off x="669925" y="242888"/>
            <a:ext cx="5759450" cy="3987800"/>
          </a:xfrm>
          <a:prstGeom prst="rect">
            <a:avLst/>
          </a:prstGeom>
          <a:noFill/>
          <a:ln w="12700">
            <a:solidFill>
              <a:schemeClr val="tx1"/>
            </a:solidFill>
            <a:miter lim="800000"/>
            <a:headEnd/>
            <a:tailEnd/>
          </a:ln>
        </p:spPr>
      </p:sp>
      <p:sp>
        <p:nvSpPr>
          <p:cNvPr id="2055" name="Rectangle 7"/>
          <p:cNvSpPr>
            <a:spLocks noGrp="1" noChangeArrowheads="1"/>
          </p:cNvSpPr>
          <p:nvPr>
            <p:ph type="body" sz="quarter" idx="3"/>
          </p:nvPr>
        </p:nvSpPr>
        <p:spPr bwMode="auto">
          <a:xfrm>
            <a:off x="552450" y="4240213"/>
            <a:ext cx="5994400" cy="5264150"/>
          </a:xfrm>
          <a:prstGeom prst="rect">
            <a:avLst/>
          </a:prstGeom>
          <a:noFill/>
          <a:ln w="9525">
            <a:noFill/>
            <a:miter lim="800000"/>
            <a:headEnd/>
            <a:tailEnd/>
          </a:ln>
        </p:spPr>
        <p:txBody>
          <a:bodyPr vert="horz" wrap="square" lIns="89431" tIns="46372" rIns="89431" bIns="46372" numCol="1" anchor="t" anchorCtr="0" compatLnSpc="1">
            <a:prstTxWarp prst="textNoShape">
              <a:avLst/>
            </a:prstTxWarp>
          </a:bodyPr>
          <a:lstStyle/>
          <a:p>
            <a:pPr lvl="0"/>
            <a:r>
              <a:rPr lang="en-US" altLang="ko-KR" noProof="0"/>
              <a:t>First Text Level First Text Level First Text Level First Text Level First Text Level First Text Level First Text Level First Text Level First Text Level First Text Level First Text Level First Text Level First Text Level First Text Level First Text Level First Text Level First Text Level First Text Level</a:t>
            </a:r>
          </a:p>
          <a:p>
            <a:pPr lvl="1"/>
            <a:r>
              <a:rPr lang="en-US" altLang="ko-KR" noProof="0"/>
              <a:t>Second Text Level Second Text Level Second Text Level Second Text Level Second Text Level Second Text Level Second Text Level Second Text Level Second Text Level Second Text Level Second Text Level Second Text Level Second Text Level Second Text Level</a:t>
            </a:r>
          </a:p>
          <a:p>
            <a:pPr lvl="2"/>
            <a:r>
              <a:rPr lang="en-US" altLang="ko-KR" noProof="0"/>
              <a:t>Third Text Level Third Text Level Third Text Level Third Text Level Third Text Level Third Text Level Third Text Level Third Text Level Third Text Level Third Text Level Third Text Level Third Text Level Third Text Level Third Text Level Third Text Level Third Text Level</a:t>
            </a:r>
          </a:p>
          <a:p>
            <a:pPr lvl="3"/>
            <a:r>
              <a:rPr lang="en-US" altLang="ko-KR" noProof="0"/>
              <a:t>Firth Text Level Firth Text Level Firth Text Level Firth Text Level Firth Text Level Firth Text Level Firth Text Level Firth Text Level Firth Text Level Firth Text Level Firth Text Level Firth Text Level Firth Text Level Firth Text Level</a:t>
            </a:r>
          </a:p>
          <a:p>
            <a:pPr lvl="4"/>
            <a:r>
              <a:rPr lang="en-US" altLang="ko-KR" noProof="0"/>
              <a:t>Fifth Text Level Fifth Text Level Fifth Text Level Fifth Text Level Fifth Text Level Fifth Text Level Fifth Text Level Fifth Text Level Fifth Text Level Fifth Text Level Fifth Text Level Fifth Text Level Fifth Text Level Fifth Text Level</a:t>
            </a:r>
          </a:p>
          <a:p>
            <a:pPr lvl="0"/>
            <a:endParaRPr lang="en-US" altLang="ko-KR" noProof="0"/>
          </a:p>
        </p:txBody>
      </p:sp>
      <p:sp>
        <p:nvSpPr>
          <p:cNvPr id="5128" name="Rectangle 8"/>
          <p:cNvSpPr>
            <a:spLocks noChangeArrowheads="1"/>
          </p:cNvSpPr>
          <p:nvPr/>
        </p:nvSpPr>
        <p:spPr bwMode="auto">
          <a:xfrm>
            <a:off x="6621463" y="9820275"/>
            <a:ext cx="40005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431" tIns="46372" rIns="89431" bIns="46372" anchor="ctr">
            <a:spAutoFit/>
          </a:bodyPr>
          <a:lstStyle/>
          <a:p>
            <a:pPr algn="r" defTabSz="911225"/>
            <a:fld id="{9A8C0365-D384-4C75-B46E-BFDAFDAD7614}" type="slidenum">
              <a:rPr kumimoji="1" lang="en-US" altLang="ko-KR" sz="1500" b="0" baseline="0">
                <a:latin typeface="Times New Roman" pitchFamily="18" charset="0"/>
                <a:ea typeface="돋움" pitchFamily="50" charset="-127"/>
              </a:rPr>
              <a:pPr algn="r" defTabSz="911225"/>
              <a:t>‹#›</a:t>
            </a:fld>
            <a:endParaRPr kumimoji="1" lang="en-US" altLang="ko-KR" sz="1500" b="0" baseline="0">
              <a:latin typeface="Times New Roman" pitchFamily="18" charset="0"/>
              <a:ea typeface="돋움" pitchFamily="50" charset="-127"/>
            </a:endParaRPr>
          </a:p>
        </p:txBody>
      </p:sp>
      <p:sp>
        <p:nvSpPr>
          <p:cNvPr id="5129" name="Rectangle 9"/>
          <p:cNvSpPr>
            <a:spLocks noChangeArrowheads="1"/>
          </p:cNvSpPr>
          <p:nvPr/>
        </p:nvSpPr>
        <p:spPr bwMode="auto">
          <a:xfrm>
            <a:off x="560388" y="4248150"/>
            <a:ext cx="5978525" cy="52498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6434" tIns="48217" rIns="96434" bIns="48217" anchor="ctr"/>
          <a:lstStyle>
            <a:lvl1pPr defTabSz="947738">
              <a:defRPr b="1" baseline="-25000">
                <a:solidFill>
                  <a:schemeClr val="tx1"/>
                </a:solidFill>
                <a:latin typeface="Arial" charset="0"/>
                <a:ea typeface="굴림" pitchFamily="50" charset="-127"/>
              </a:defRPr>
            </a:lvl1pPr>
            <a:lvl2pPr marL="742950" indent="-285750" defTabSz="947738">
              <a:defRPr b="1" baseline="-25000">
                <a:solidFill>
                  <a:schemeClr val="tx1"/>
                </a:solidFill>
                <a:latin typeface="Arial" charset="0"/>
                <a:ea typeface="굴림" pitchFamily="50" charset="-127"/>
              </a:defRPr>
            </a:lvl2pPr>
            <a:lvl3pPr marL="1143000" indent="-228600" defTabSz="947738">
              <a:defRPr b="1" baseline="-25000">
                <a:solidFill>
                  <a:schemeClr val="tx1"/>
                </a:solidFill>
                <a:latin typeface="Arial" charset="0"/>
                <a:ea typeface="굴림" pitchFamily="50" charset="-127"/>
              </a:defRPr>
            </a:lvl3pPr>
            <a:lvl4pPr marL="1600200" indent="-228600" defTabSz="947738">
              <a:defRPr b="1" baseline="-25000">
                <a:solidFill>
                  <a:schemeClr val="tx1"/>
                </a:solidFill>
                <a:latin typeface="Arial" charset="0"/>
                <a:ea typeface="굴림" pitchFamily="50" charset="-127"/>
              </a:defRPr>
            </a:lvl4pPr>
            <a:lvl5pPr marL="2057400" indent="-228600" defTabSz="947738">
              <a:defRPr b="1" baseline="-25000">
                <a:solidFill>
                  <a:schemeClr val="tx1"/>
                </a:solidFill>
                <a:latin typeface="Arial" charset="0"/>
                <a:ea typeface="굴림" pitchFamily="50" charset="-127"/>
              </a:defRPr>
            </a:lvl5pPr>
            <a:lvl6pPr marL="2514600" indent="-228600" algn="r" defTabSz="947738" eaLnBrk="0" fontAlgn="base" hangingPunct="0">
              <a:spcBef>
                <a:spcPct val="0"/>
              </a:spcBef>
              <a:spcAft>
                <a:spcPct val="0"/>
              </a:spcAft>
              <a:defRPr b="1" baseline="-25000">
                <a:solidFill>
                  <a:schemeClr val="tx1"/>
                </a:solidFill>
                <a:latin typeface="Arial" charset="0"/>
                <a:ea typeface="굴림" pitchFamily="50" charset="-127"/>
              </a:defRPr>
            </a:lvl6pPr>
            <a:lvl7pPr marL="2971800" indent="-228600" algn="r" defTabSz="947738" eaLnBrk="0" fontAlgn="base" hangingPunct="0">
              <a:spcBef>
                <a:spcPct val="0"/>
              </a:spcBef>
              <a:spcAft>
                <a:spcPct val="0"/>
              </a:spcAft>
              <a:defRPr b="1" baseline="-25000">
                <a:solidFill>
                  <a:schemeClr val="tx1"/>
                </a:solidFill>
                <a:latin typeface="Arial" charset="0"/>
                <a:ea typeface="굴림" pitchFamily="50" charset="-127"/>
              </a:defRPr>
            </a:lvl7pPr>
            <a:lvl8pPr marL="3429000" indent="-228600" algn="r" defTabSz="947738" eaLnBrk="0" fontAlgn="base" hangingPunct="0">
              <a:spcBef>
                <a:spcPct val="0"/>
              </a:spcBef>
              <a:spcAft>
                <a:spcPct val="0"/>
              </a:spcAft>
              <a:defRPr b="1" baseline="-25000">
                <a:solidFill>
                  <a:schemeClr val="tx1"/>
                </a:solidFill>
                <a:latin typeface="Arial" charset="0"/>
                <a:ea typeface="굴림" pitchFamily="50" charset="-127"/>
              </a:defRPr>
            </a:lvl8pPr>
            <a:lvl9pPr marL="3886200" indent="-228600" algn="r" defTabSz="947738" eaLnBrk="0" fontAlgn="base" hangingPunct="0">
              <a:spcBef>
                <a:spcPct val="0"/>
              </a:spcBef>
              <a:spcAft>
                <a:spcPct val="0"/>
              </a:spcAft>
              <a:defRPr b="1" baseline="-25000">
                <a:solidFill>
                  <a:schemeClr val="tx1"/>
                </a:solidFill>
                <a:latin typeface="Arial" charset="0"/>
                <a:ea typeface="굴림" pitchFamily="50" charset="-127"/>
              </a:defRPr>
            </a:lvl9pPr>
          </a:lstStyle>
          <a:p>
            <a:pPr algn="r">
              <a:defRPr/>
            </a:pPr>
            <a:endParaRPr lang="ko-KR" altLang="en-US" sz="1900" baseline="0"/>
          </a:p>
        </p:txBody>
      </p:sp>
    </p:spTree>
    <p:extLst>
      <p:ext uri="{BB962C8B-B14F-4D97-AF65-F5344CB8AC3E}">
        <p14:creationId xmlns:p14="http://schemas.microsoft.com/office/powerpoint/2010/main" val="1715037926"/>
      </p:ext>
    </p:extLst>
  </p:cSld>
  <p:clrMap bg1="lt1" tx1="dk1" bg2="lt2" tx2="dk2" accent1="accent1" accent2="accent2" accent3="accent3" accent4="accent4" accent5="accent5" accent6="accent6" hlink="hlink" folHlink="folHlink"/>
  <p:notesStyle>
    <a:lvl1pPr indent="180975" algn="just" defTabSz="874713" rtl="0" eaLnBrk="0" fontAlgn="b" latinLnBrk="1" hangingPunct="0">
      <a:spcBef>
        <a:spcPct val="30000"/>
      </a:spcBef>
      <a:spcAft>
        <a:spcPct val="0"/>
      </a:spcAft>
      <a:defRPr kumimoji="1" sz="1300" kern="1200">
        <a:solidFill>
          <a:schemeClr val="tx1"/>
        </a:solidFill>
        <a:latin typeface="굴림" pitchFamily="50" charset="-127"/>
        <a:ea typeface="굴림" pitchFamily="50" charset="-127"/>
        <a:cs typeface="+mn-cs"/>
      </a:defRPr>
    </a:lvl1pPr>
    <a:lvl2pPr marL="361950" indent="179388" algn="l" defTabSz="874713" rtl="0" eaLnBrk="0" fontAlgn="b"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722313" indent="180975" algn="l" defTabSz="874713" rtl="0" eaLnBrk="0" fontAlgn="b"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085850" indent="180975" algn="l" defTabSz="874713" rtl="0" eaLnBrk="0" fontAlgn="b"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446213" indent="180975" algn="l" defTabSz="874713" rtl="0" eaLnBrk="0" fontAlgn="b" latinLnBrk="1" hangingPunct="0">
      <a:spcBef>
        <a:spcPct val="20000"/>
      </a:spcBef>
      <a:spcAft>
        <a:spcPct val="0"/>
      </a:spcAft>
      <a:buClr>
        <a:schemeClr val="hlink"/>
      </a:buClr>
      <a:buSzPct val="100000"/>
      <a:buFont typeface="굴림체" pitchFamily="49" charset="-127"/>
      <a:buChar char="-"/>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180975" algn="just" defTabSz="874713" rtl="0" eaLnBrk="0" fontAlgn="b" latinLnBrk="1" hangingPunct="0">
              <a:lnSpc>
                <a:spcPct val="100000"/>
              </a:lnSpc>
              <a:spcBef>
                <a:spcPct val="30000"/>
              </a:spcBef>
              <a:spcAft>
                <a:spcPct val="0"/>
              </a:spcAft>
              <a:buClrTx/>
              <a:buSzTx/>
              <a:buFontTx/>
              <a:buNone/>
              <a:tabLst/>
              <a:defRPr/>
            </a:pPr>
            <a:r>
              <a:rPr kumimoji="1" lang="ko-KR" altLang="en-US" sz="1300" kern="1200" dirty="0">
                <a:solidFill>
                  <a:schemeClr val="tx1"/>
                </a:solidFill>
                <a:effectLst/>
                <a:latin typeface="굴림" pitchFamily="50" charset="-127"/>
                <a:ea typeface="굴림" pitchFamily="50" charset="-127"/>
                <a:cs typeface="+mn-cs"/>
              </a:rPr>
              <a:t>여기서 </a:t>
            </a:r>
            <a:r>
              <a:rPr kumimoji="1" lang="en-US" altLang="ko-KR" sz="1300" kern="1200" dirty="0">
                <a:solidFill>
                  <a:schemeClr val="tx1"/>
                </a:solidFill>
                <a:effectLst/>
                <a:latin typeface="굴림" pitchFamily="50" charset="-127"/>
                <a:ea typeface="굴림" pitchFamily="50" charset="-127"/>
                <a:cs typeface="+mn-cs"/>
              </a:rPr>
              <a:t>P</a:t>
            </a:r>
            <a:r>
              <a:rPr kumimoji="1" lang="ko-KR" altLang="en-US" sz="1300" kern="1200" dirty="0">
                <a:solidFill>
                  <a:schemeClr val="tx1"/>
                </a:solidFill>
                <a:effectLst/>
                <a:latin typeface="굴림" pitchFamily="50" charset="-127"/>
                <a:ea typeface="굴림" pitchFamily="50" charset="-127"/>
                <a:cs typeface="+mn-cs"/>
              </a:rPr>
              <a:t>는 </a:t>
            </a:r>
            <a:r>
              <a:rPr kumimoji="1" lang="ko-KR" altLang="en-US" sz="1300" kern="1200" dirty="0" err="1">
                <a:solidFill>
                  <a:schemeClr val="tx1"/>
                </a:solidFill>
                <a:effectLst/>
                <a:latin typeface="굴림" pitchFamily="50" charset="-127"/>
                <a:ea typeface="굴림" pitchFamily="50" charset="-127"/>
                <a:cs typeface="+mn-cs"/>
              </a:rPr>
              <a:t>극수</a:t>
            </a:r>
            <a:r>
              <a:rPr kumimoji="1" lang="ko-KR" altLang="en-US" sz="1300" kern="1200" dirty="0">
                <a:solidFill>
                  <a:schemeClr val="tx1"/>
                </a:solidFill>
                <a:effectLst/>
                <a:latin typeface="굴림" pitchFamily="50" charset="-127"/>
                <a:ea typeface="굴림" pitchFamily="50" charset="-127"/>
                <a:cs typeface="+mn-cs"/>
              </a:rPr>
              <a:t> 이며 우변의 첫 번째 항은 영구자석의 </a:t>
            </a:r>
            <a:r>
              <a:rPr kumimoji="1" lang="ko-KR" altLang="en-US" sz="1300" kern="1200" dirty="0" err="1">
                <a:solidFill>
                  <a:schemeClr val="tx1"/>
                </a:solidFill>
                <a:effectLst/>
                <a:latin typeface="굴림" pitchFamily="50" charset="-127"/>
                <a:ea typeface="굴림" pitchFamily="50" charset="-127"/>
                <a:cs typeface="+mn-cs"/>
              </a:rPr>
              <a:t>자속과</a:t>
            </a:r>
            <a:r>
              <a:rPr kumimoji="1" lang="ko-KR" altLang="en-US" sz="1300" kern="1200" dirty="0">
                <a:solidFill>
                  <a:schemeClr val="tx1"/>
                </a:solidFill>
                <a:effectLst/>
                <a:latin typeface="굴림" pitchFamily="50" charset="-127"/>
                <a:ea typeface="굴림" pitchFamily="50" charset="-127"/>
                <a:cs typeface="+mn-cs"/>
              </a:rPr>
              <a:t> 전류의 상호작용으로 발생하는 </a:t>
            </a:r>
            <a:r>
              <a:rPr kumimoji="1" lang="ko-KR" altLang="en-US" sz="1300" kern="1200" dirty="0" err="1">
                <a:solidFill>
                  <a:schemeClr val="tx1"/>
                </a:solidFill>
                <a:effectLst/>
                <a:latin typeface="굴림" pitchFamily="50" charset="-127"/>
                <a:ea typeface="굴림" pitchFamily="50" charset="-127"/>
                <a:cs typeface="+mn-cs"/>
              </a:rPr>
              <a:t>리액션</a:t>
            </a:r>
            <a:r>
              <a:rPr kumimoji="1" lang="ko-KR" altLang="en-US" sz="1300" kern="1200" dirty="0">
                <a:solidFill>
                  <a:schemeClr val="tx1"/>
                </a:solidFill>
                <a:effectLst/>
                <a:latin typeface="굴림" pitchFamily="50" charset="-127"/>
                <a:ea typeface="굴림" pitchFamily="50" charset="-127"/>
                <a:cs typeface="+mn-cs"/>
              </a:rPr>
              <a:t> 토크를 의미한다</a:t>
            </a:r>
            <a:r>
              <a:rPr kumimoji="1" lang="en-US" altLang="ko-KR" sz="1300" kern="1200" dirty="0">
                <a:solidFill>
                  <a:schemeClr val="tx1"/>
                </a:solidFill>
                <a:effectLst/>
                <a:latin typeface="굴림" pitchFamily="50" charset="-127"/>
                <a:ea typeface="굴림" pitchFamily="50" charset="-127"/>
                <a:cs typeface="+mn-cs"/>
              </a:rPr>
              <a:t>. </a:t>
            </a:r>
            <a:r>
              <a:rPr kumimoji="1" lang="ko-KR" altLang="en-US" sz="1300" kern="1200" dirty="0">
                <a:solidFill>
                  <a:schemeClr val="tx1"/>
                </a:solidFill>
                <a:effectLst/>
                <a:latin typeface="굴림" pitchFamily="50" charset="-127"/>
                <a:ea typeface="굴림" pitchFamily="50" charset="-127"/>
                <a:cs typeface="+mn-cs"/>
              </a:rPr>
              <a:t>두 번째 항은 </a:t>
            </a:r>
            <a:r>
              <a:rPr kumimoji="1" lang="en-US" altLang="ko-KR" sz="1300" kern="1200" dirty="0">
                <a:solidFill>
                  <a:schemeClr val="tx1"/>
                </a:solidFill>
                <a:effectLst/>
                <a:latin typeface="굴림" pitchFamily="50" charset="-127"/>
                <a:ea typeface="굴림" pitchFamily="50" charset="-127"/>
                <a:cs typeface="+mn-cs"/>
              </a:rPr>
              <a:t>IPMSM</a:t>
            </a:r>
            <a:r>
              <a:rPr kumimoji="1" lang="ko-KR" altLang="en-US" sz="1300" kern="1200" dirty="0">
                <a:solidFill>
                  <a:schemeClr val="tx1"/>
                </a:solidFill>
                <a:effectLst/>
                <a:latin typeface="굴림" pitchFamily="50" charset="-127"/>
                <a:ea typeface="굴림" pitchFamily="50" charset="-127"/>
                <a:cs typeface="+mn-cs"/>
              </a:rPr>
              <a:t>의 </a:t>
            </a:r>
            <a:r>
              <a:rPr kumimoji="1" lang="ko-KR" altLang="en-US" sz="1300" kern="1200" dirty="0" err="1">
                <a:solidFill>
                  <a:schemeClr val="tx1"/>
                </a:solidFill>
                <a:effectLst/>
                <a:latin typeface="굴림" pitchFamily="50" charset="-127"/>
                <a:ea typeface="굴림" pitchFamily="50" charset="-127"/>
                <a:cs typeface="+mn-cs"/>
              </a:rPr>
              <a:t>회전자는</a:t>
            </a:r>
            <a:r>
              <a:rPr kumimoji="1" lang="ko-KR" altLang="en-US" sz="1300" kern="1200" dirty="0">
                <a:solidFill>
                  <a:schemeClr val="tx1"/>
                </a:solidFill>
                <a:effectLst/>
                <a:latin typeface="굴림" pitchFamily="50" charset="-127"/>
                <a:ea typeface="굴림" pitchFamily="50" charset="-127"/>
                <a:cs typeface="+mn-cs"/>
              </a:rPr>
              <a:t> </a:t>
            </a:r>
            <a:r>
              <a:rPr kumimoji="1" lang="ko-KR" altLang="en-US" sz="1300" kern="1200" dirty="0" err="1">
                <a:solidFill>
                  <a:schemeClr val="tx1"/>
                </a:solidFill>
                <a:effectLst/>
                <a:latin typeface="굴림" pitchFamily="50" charset="-127"/>
                <a:ea typeface="굴림" pitchFamily="50" charset="-127"/>
                <a:cs typeface="+mn-cs"/>
              </a:rPr>
              <a:t>돌극성을</a:t>
            </a:r>
            <a:r>
              <a:rPr kumimoji="1" lang="ko-KR" altLang="en-US" sz="1300" kern="1200" dirty="0">
                <a:solidFill>
                  <a:schemeClr val="tx1"/>
                </a:solidFill>
                <a:effectLst/>
                <a:latin typeface="굴림" pitchFamily="50" charset="-127"/>
                <a:ea typeface="굴림" pitchFamily="50" charset="-127"/>
                <a:cs typeface="+mn-cs"/>
              </a:rPr>
              <a:t> 가지기 때문에 발생하며</a:t>
            </a:r>
            <a:r>
              <a:rPr kumimoji="1" lang="en-US" altLang="ko-KR" sz="1300" kern="1200" dirty="0">
                <a:solidFill>
                  <a:schemeClr val="tx1"/>
                </a:solidFill>
                <a:effectLst/>
                <a:latin typeface="굴림" pitchFamily="50" charset="-127"/>
                <a:ea typeface="굴림" pitchFamily="50" charset="-127"/>
                <a:cs typeface="+mn-cs"/>
              </a:rPr>
              <a:t>, </a:t>
            </a:r>
            <a:r>
              <a:rPr kumimoji="1" lang="ko-KR" altLang="en-US" sz="1300" kern="1200" dirty="0" err="1">
                <a:solidFill>
                  <a:schemeClr val="tx1"/>
                </a:solidFill>
                <a:effectLst/>
                <a:latin typeface="굴림" pitchFamily="50" charset="-127"/>
                <a:ea typeface="굴림" pitchFamily="50" charset="-127"/>
                <a:cs typeface="+mn-cs"/>
              </a:rPr>
              <a:t>회전자</a:t>
            </a:r>
            <a:r>
              <a:rPr kumimoji="1" lang="ko-KR" altLang="en-US" sz="1300" kern="1200" dirty="0">
                <a:solidFill>
                  <a:schemeClr val="tx1"/>
                </a:solidFill>
                <a:effectLst/>
                <a:latin typeface="굴림" pitchFamily="50" charset="-127"/>
                <a:ea typeface="굴림" pitchFamily="50" charset="-127"/>
                <a:cs typeface="+mn-cs"/>
              </a:rPr>
              <a:t> </a:t>
            </a:r>
            <a:r>
              <a:rPr kumimoji="1" lang="ko-KR" altLang="en-US" sz="1300" kern="1200" dirty="0" err="1">
                <a:solidFill>
                  <a:schemeClr val="tx1"/>
                </a:solidFill>
                <a:effectLst/>
                <a:latin typeface="굴림" pitchFamily="50" charset="-127"/>
                <a:ea typeface="굴림" pitchFamily="50" charset="-127"/>
                <a:cs typeface="+mn-cs"/>
              </a:rPr>
              <a:t>좌표계</a:t>
            </a:r>
            <a:r>
              <a:rPr kumimoji="1" lang="ko-KR" altLang="en-US" sz="1300" kern="1200" dirty="0">
                <a:solidFill>
                  <a:schemeClr val="tx1"/>
                </a:solidFill>
                <a:effectLst/>
                <a:latin typeface="굴림" pitchFamily="50" charset="-127"/>
                <a:ea typeface="굴림" pitchFamily="50" charset="-127"/>
                <a:cs typeface="+mn-cs"/>
              </a:rPr>
              <a:t> 각 축 </a:t>
            </a:r>
            <a:r>
              <a:rPr kumimoji="1" lang="ko-KR" altLang="en-US" sz="1300" kern="1200" dirty="0" err="1">
                <a:solidFill>
                  <a:schemeClr val="tx1"/>
                </a:solidFill>
                <a:effectLst/>
                <a:latin typeface="굴림" pitchFamily="50" charset="-127"/>
                <a:ea typeface="굴림" pitchFamily="50" charset="-127"/>
                <a:cs typeface="+mn-cs"/>
              </a:rPr>
              <a:t>인덕턴</a:t>
            </a:r>
            <a:r>
              <a:rPr kumimoji="1" lang="ko-KR" altLang="en-US" sz="1300" kern="1200" dirty="0">
                <a:solidFill>
                  <a:schemeClr val="tx1"/>
                </a:solidFill>
                <a:effectLst/>
                <a:latin typeface="굴림" pitchFamily="50" charset="-127"/>
                <a:ea typeface="굴림" pitchFamily="50" charset="-127"/>
                <a:cs typeface="+mn-cs"/>
              </a:rPr>
              <a:t> </a:t>
            </a:r>
            <a:r>
              <a:rPr kumimoji="1" lang="ko-KR" altLang="en-US" sz="1300" kern="1200" dirty="0" err="1">
                <a:solidFill>
                  <a:schemeClr val="tx1"/>
                </a:solidFill>
                <a:effectLst/>
                <a:latin typeface="굴림" pitchFamily="50" charset="-127"/>
                <a:ea typeface="굴림" pitchFamily="50" charset="-127"/>
                <a:cs typeface="+mn-cs"/>
              </a:rPr>
              <a:t>스의</a:t>
            </a:r>
            <a:r>
              <a:rPr kumimoji="1" lang="ko-KR" altLang="en-US" sz="1300" kern="1200" dirty="0">
                <a:solidFill>
                  <a:schemeClr val="tx1"/>
                </a:solidFill>
                <a:effectLst/>
                <a:latin typeface="굴림" pitchFamily="50" charset="-127"/>
                <a:ea typeface="굴림" pitchFamily="50" charset="-127"/>
                <a:cs typeface="+mn-cs"/>
              </a:rPr>
              <a:t> 차이에 의해 발생하는 </a:t>
            </a:r>
            <a:r>
              <a:rPr kumimoji="1" lang="ko-KR" altLang="en-US" sz="1300" kern="1200" dirty="0" err="1">
                <a:solidFill>
                  <a:schemeClr val="tx1"/>
                </a:solidFill>
                <a:effectLst/>
                <a:latin typeface="굴림" pitchFamily="50" charset="-127"/>
                <a:ea typeface="굴림" pitchFamily="50" charset="-127"/>
                <a:cs typeface="+mn-cs"/>
              </a:rPr>
              <a:t>릴럭턴스</a:t>
            </a:r>
            <a:r>
              <a:rPr kumimoji="1" lang="ko-KR" altLang="en-US" sz="1300" kern="1200" dirty="0">
                <a:solidFill>
                  <a:schemeClr val="tx1"/>
                </a:solidFill>
                <a:effectLst/>
                <a:latin typeface="굴림" pitchFamily="50" charset="-127"/>
                <a:ea typeface="굴림" pitchFamily="50" charset="-127"/>
                <a:cs typeface="+mn-cs"/>
              </a:rPr>
              <a:t> 토크를 의미한다 </a:t>
            </a:r>
            <a:endParaRPr lang="ko-KR" altLang="en-US" dirty="0"/>
          </a:p>
          <a:p>
            <a:endParaRPr kumimoji="1" lang="ko-KR" altLang="en-US" dirty="0"/>
          </a:p>
        </p:txBody>
      </p:sp>
      <p:sp>
        <p:nvSpPr>
          <p:cNvPr id="4" name="슬라이드 번호 개체 틀 3"/>
          <p:cNvSpPr>
            <a:spLocks noGrp="1"/>
          </p:cNvSpPr>
          <p:nvPr>
            <p:ph type="sldNum" sz="quarter" idx="5"/>
          </p:nvPr>
        </p:nvSpPr>
        <p:spPr/>
        <p:txBody>
          <a:bodyPr/>
          <a:lstStyle/>
          <a:p>
            <a:fld id="{FB7D1744-BAE0-472E-BFB2-AFCA76EC2E33}" type="slidenum">
              <a:rPr lang="en-US" altLang="ko-KR" smtClean="0"/>
              <a:pPr/>
              <a:t>7</a:t>
            </a:fld>
            <a:endParaRPr lang="en-US" altLang="ko-KR"/>
          </a:p>
        </p:txBody>
      </p:sp>
    </p:spTree>
    <p:extLst>
      <p:ext uri="{BB962C8B-B14F-4D97-AF65-F5344CB8AC3E}">
        <p14:creationId xmlns:p14="http://schemas.microsoft.com/office/powerpoint/2010/main" val="1317719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400" dirty="0"/>
              <a:t>동기 전동기에서의 전류 제어 순서</a:t>
            </a:r>
            <a:endParaRPr lang="en-US" altLang="ko-KR" sz="1400" dirty="0"/>
          </a:p>
          <a:p>
            <a:endParaRPr lang="ko-KR" altLang="en-US" sz="1400" dirty="0"/>
          </a:p>
          <a:p>
            <a:pPr marL="0" indent="0">
              <a:buNone/>
            </a:pPr>
            <a:r>
              <a:rPr lang="ko-KR" altLang="en-US" sz="1400" dirty="0"/>
              <a:t>① </a:t>
            </a:r>
            <a:r>
              <a:rPr lang="en-US" altLang="ko-KR" sz="1400" dirty="0"/>
              <a:t>DC</a:t>
            </a:r>
            <a:r>
              <a:rPr lang="ko-KR" altLang="en-US" sz="1400" dirty="0"/>
              <a:t>전원이 인버터에 인가되면 삼각파 비교 변조 방식을 통한 인버터의 스위칭 </a:t>
            </a:r>
            <a:r>
              <a:rPr lang="en-US" altLang="ko-KR" sz="1400" dirty="0"/>
              <a:t>On/Off</a:t>
            </a:r>
            <a:r>
              <a:rPr lang="ko-KR" altLang="en-US" sz="1400" dirty="0" err="1"/>
              <a:t>를</a:t>
            </a:r>
            <a:r>
              <a:rPr lang="ko-KR" altLang="en-US" sz="1400" dirty="0"/>
              <a:t> 통해 </a:t>
            </a:r>
            <a:r>
              <a:rPr lang="en-US" altLang="ko-KR" sz="1400" dirty="0"/>
              <a:t>3</a:t>
            </a:r>
            <a:r>
              <a:rPr lang="ko-KR" altLang="en-US" sz="1400" dirty="0"/>
              <a:t>상 교류 전압 및 전류를 얻음</a:t>
            </a:r>
            <a:endParaRPr lang="en-US" altLang="ko-KR" sz="1400" dirty="0"/>
          </a:p>
          <a:p>
            <a:pPr marL="0" indent="0">
              <a:buNone/>
            </a:pPr>
            <a:endParaRPr lang="ko-KR" altLang="en-US" sz="1400" dirty="0"/>
          </a:p>
          <a:p>
            <a:pPr marL="0" indent="0">
              <a:buNone/>
            </a:pPr>
            <a:r>
              <a:rPr lang="ko-KR" altLang="en-US" sz="1400" dirty="0"/>
              <a:t>② 인버터를 통해 얻은 </a:t>
            </a:r>
            <a:r>
              <a:rPr lang="en-US" altLang="ko-KR" sz="1400" dirty="0"/>
              <a:t>3</a:t>
            </a:r>
            <a:r>
              <a:rPr lang="ko-KR" altLang="en-US" sz="1400" dirty="0"/>
              <a:t>상 교류 전류가 전동기에 인가됨</a:t>
            </a:r>
            <a:endParaRPr lang="en-US" altLang="ko-KR" sz="1400" dirty="0"/>
          </a:p>
          <a:p>
            <a:pPr marL="0" indent="0">
              <a:buNone/>
            </a:pPr>
            <a:endParaRPr lang="ko-KR" altLang="en-US" sz="1400" dirty="0"/>
          </a:p>
          <a:p>
            <a:pPr marL="0" indent="0">
              <a:buNone/>
            </a:pPr>
            <a:r>
              <a:rPr lang="ko-KR" altLang="en-US" sz="1400" dirty="0"/>
              <a:t>③ </a:t>
            </a:r>
            <a:r>
              <a:rPr lang="en-US" altLang="ko-KR" sz="1400" dirty="0"/>
              <a:t>3</a:t>
            </a:r>
            <a:r>
              <a:rPr lang="ko-KR" altLang="en-US" sz="1400" dirty="0"/>
              <a:t>상 교류 전류를 좌표 변환하여 얻은 </a:t>
            </a:r>
            <a:r>
              <a:rPr lang="en-US" altLang="ko-KR" sz="1400" dirty="0"/>
              <a:t>d-q</a:t>
            </a:r>
            <a:r>
              <a:rPr lang="ko-KR" altLang="en-US" sz="1400" dirty="0"/>
              <a:t>축 동기 </a:t>
            </a:r>
            <a:r>
              <a:rPr lang="ko-KR" altLang="en-US" sz="1400" dirty="0" err="1"/>
              <a:t>좌표계의</a:t>
            </a:r>
            <a:r>
              <a:rPr lang="ko-KR" altLang="en-US" sz="1400" dirty="0"/>
              <a:t> </a:t>
            </a:r>
            <a:r>
              <a:rPr lang="en-US" altLang="ko-KR" sz="1400" dirty="0"/>
              <a:t>d-q</a:t>
            </a:r>
            <a:r>
              <a:rPr lang="ko-KR" altLang="en-US" sz="1400" dirty="0"/>
              <a:t>축 </a:t>
            </a:r>
            <a:r>
              <a:rPr lang="en-US" altLang="ko-KR" sz="1400" dirty="0"/>
              <a:t>2</a:t>
            </a:r>
            <a:r>
              <a:rPr lang="ko-KR" altLang="en-US" sz="1400" dirty="0"/>
              <a:t>개의 전류가 전류 지령과 비교되며 이 오차 값이 전류 제어기를 거쳐 </a:t>
            </a:r>
            <a:r>
              <a:rPr lang="en-US" altLang="ko-KR" sz="1400" dirty="0"/>
              <a:t>d-q</a:t>
            </a:r>
            <a:r>
              <a:rPr lang="ko-KR" altLang="en-US" sz="1400" dirty="0"/>
              <a:t>축 전압 지령을 생성함</a:t>
            </a:r>
            <a:endParaRPr lang="en-US" altLang="ko-KR" sz="1400" dirty="0"/>
          </a:p>
          <a:p>
            <a:pPr marL="0" indent="0">
              <a:buNone/>
            </a:pPr>
            <a:endParaRPr lang="ko-KR" altLang="en-US" sz="1400" dirty="0"/>
          </a:p>
          <a:p>
            <a:pPr marL="0" indent="0">
              <a:buNone/>
            </a:pPr>
            <a:r>
              <a:rPr lang="ko-KR" altLang="en-US" sz="1400" dirty="0"/>
              <a:t>④ </a:t>
            </a:r>
            <a:r>
              <a:rPr lang="en-US" altLang="ko-KR" sz="1400" dirty="0"/>
              <a:t>d-q</a:t>
            </a:r>
            <a:r>
              <a:rPr lang="ko-KR" altLang="en-US" sz="1400" dirty="0"/>
              <a:t>축 전압 지령이 좌표 변환되어 </a:t>
            </a:r>
            <a:r>
              <a:rPr lang="en-US" altLang="ko-KR" sz="1400" dirty="0"/>
              <a:t>3</a:t>
            </a:r>
            <a:r>
              <a:rPr lang="ko-KR" altLang="en-US" sz="1400" dirty="0"/>
              <a:t>상 전압 지령이 되고 인버터에 인가됨</a:t>
            </a:r>
            <a:endParaRPr lang="en-US" altLang="ko-KR" sz="1400" dirty="0"/>
          </a:p>
          <a:p>
            <a:endParaRPr kumimoji="1" lang="ko-KR" altLang="en-US" dirty="0"/>
          </a:p>
        </p:txBody>
      </p:sp>
      <p:sp>
        <p:nvSpPr>
          <p:cNvPr id="4" name="슬라이드 번호 개체 틀 3"/>
          <p:cNvSpPr>
            <a:spLocks noGrp="1"/>
          </p:cNvSpPr>
          <p:nvPr>
            <p:ph type="sldNum" sz="quarter" idx="5"/>
          </p:nvPr>
        </p:nvSpPr>
        <p:spPr/>
        <p:txBody>
          <a:bodyPr/>
          <a:lstStyle/>
          <a:p>
            <a:fld id="{FB7D1744-BAE0-472E-BFB2-AFCA76EC2E33}" type="slidenum">
              <a:rPr lang="en-US" altLang="ko-KR" smtClean="0"/>
              <a:pPr/>
              <a:t>8</a:t>
            </a:fld>
            <a:endParaRPr lang="en-US" altLang="ko-KR"/>
          </a:p>
        </p:txBody>
      </p:sp>
    </p:spTree>
    <p:extLst>
      <p:ext uri="{BB962C8B-B14F-4D97-AF65-F5344CB8AC3E}">
        <p14:creationId xmlns:p14="http://schemas.microsoft.com/office/powerpoint/2010/main" val="3128128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400" b="0" kern="0" baseline="0" dirty="0"/>
              <a:t>동기 전동기에서의 속도 제어 순서</a:t>
            </a:r>
            <a:endParaRPr lang="en-US" altLang="ko-KR" sz="1400" b="0" kern="0" baseline="0" dirty="0"/>
          </a:p>
          <a:p>
            <a:endParaRPr lang="ko-KR" altLang="en-US" sz="1400" b="0" kern="0" baseline="0" dirty="0"/>
          </a:p>
          <a:p>
            <a:pPr marL="0" indent="0">
              <a:buFont typeface="Wingdings" pitchFamily="2" charset="2"/>
              <a:buNone/>
            </a:pPr>
            <a:r>
              <a:rPr lang="ko-KR" altLang="en-US" sz="1400" b="0" kern="0" baseline="0" dirty="0"/>
              <a:t>① </a:t>
            </a:r>
            <a:r>
              <a:rPr lang="en-US" altLang="ko-KR" sz="1400" b="0" kern="0" baseline="0" dirty="0"/>
              <a:t>DC</a:t>
            </a:r>
            <a:r>
              <a:rPr lang="ko-KR" altLang="en-US" sz="1400" b="0" kern="0" baseline="0" dirty="0"/>
              <a:t>전원이 인버터에 인가되면 삼각파 비교 변조 방식을 통한 인버터의 스위칭 </a:t>
            </a:r>
            <a:r>
              <a:rPr lang="en-US" altLang="ko-KR" sz="1400" b="0" kern="0" baseline="0" dirty="0"/>
              <a:t>On/Off</a:t>
            </a:r>
            <a:r>
              <a:rPr lang="ko-KR" altLang="en-US" sz="1400" b="0" kern="0" baseline="0" dirty="0" err="1"/>
              <a:t>를</a:t>
            </a:r>
            <a:r>
              <a:rPr lang="ko-KR" altLang="en-US" sz="1400" b="0" kern="0" baseline="0" dirty="0"/>
              <a:t> 통해 </a:t>
            </a:r>
            <a:r>
              <a:rPr lang="en-US" altLang="ko-KR" sz="1400" b="0" kern="0" baseline="0" dirty="0"/>
              <a:t>3</a:t>
            </a:r>
            <a:r>
              <a:rPr lang="ko-KR" altLang="en-US" sz="1400" b="0" kern="0" baseline="0" dirty="0"/>
              <a:t>상 교류 전압 및 전류를 얻음</a:t>
            </a:r>
            <a:endParaRPr lang="en-US" altLang="ko-KR" sz="1400" b="0" kern="0" baseline="0" dirty="0"/>
          </a:p>
          <a:p>
            <a:pPr marL="0" indent="0">
              <a:buFont typeface="Wingdings" pitchFamily="2" charset="2"/>
              <a:buNone/>
            </a:pPr>
            <a:endParaRPr lang="ko-KR" altLang="en-US" sz="1400" b="0" kern="0" baseline="0" dirty="0"/>
          </a:p>
          <a:p>
            <a:pPr marL="0" indent="0">
              <a:buFont typeface="Wingdings" pitchFamily="2" charset="2"/>
              <a:buNone/>
            </a:pPr>
            <a:r>
              <a:rPr lang="ko-KR" altLang="en-US" sz="1400" b="0" kern="0" baseline="0" dirty="0"/>
              <a:t>② 인버터를 통해 얻은 </a:t>
            </a:r>
            <a:r>
              <a:rPr lang="en-US" altLang="ko-KR" sz="1400" b="0" kern="0" baseline="0" dirty="0"/>
              <a:t>3</a:t>
            </a:r>
            <a:r>
              <a:rPr lang="ko-KR" altLang="en-US" sz="1400" b="0" kern="0" baseline="0" dirty="0"/>
              <a:t>상 교류 전류가 전동기에 인가됨</a:t>
            </a:r>
            <a:endParaRPr lang="en-US" altLang="ko-KR" sz="1400" b="0" kern="0" baseline="0" dirty="0"/>
          </a:p>
          <a:p>
            <a:pPr marL="0" indent="0">
              <a:buFont typeface="Wingdings" pitchFamily="2" charset="2"/>
              <a:buNone/>
            </a:pPr>
            <a:endParaRPr lang="ko-KR" altLang="en-US" sz="1400" b="0" kern="0" baseline="0" dirty="0"/>
          </a:p>
          <a:p>
            <a:pPr marL="0" indent="0">
              <a:buFont typeface="Wingdings" pitchFamily="2" charset="2"/>
              <a:buNone/>
            </a:pPr>
            <a:r>
              <a:rPr lang="ko-KR" altLang="en-US" sz="1400" b="0" kern="0" baseline="0" dirty="0"/>
              <a:t>③ 전동기의 센서를 통해 속도를 </a:t>
            </a:r>
            <a:r>
              <a:rPr lang="ko-KR" altLang="en-US" sz="1400" b="0" kern="0" baseline="0" dirty="0" err="1"/>
              <a:t>센싱한</a:t>
            </a:r>
            <a:r>
              <a:rPr lang="ko-KR" altLang="en-US" sz="1400" b="0" kern="0" baseline="0" dirty="0"/>
              <a:t> 이후 지령 속도와 비교를 하고 그 값이 속도 제어기를 통해 지령 전류 값으로 출력됨</a:t>
            </a:r>
            <a:endParaRPr lang="en-US" altLang="ko-KR" sz="1400" b="0" kern="0" baseline="0" dirty="0"/>
          </a:p>
          <a:p>
            <a:pPr marL="0" indent="0">
              <a:buFont typeface="Wingdings" pitchFamily="2" charset="2"/>
              <a:buNone/>
            </a:pPr>
            <a:endParaRPr lang="ko-KR" altLang="en-US" sz="1400" b="0" kern="0" baseline="0" dirty="0"/>
          </a:p>
          <a:p>
            <a:pPr marL="0" indent="0">
              <a:buFont typeface="Wingdings" pitchFamily="2" charset="2"/>
              <a:buNone/>
            </a:pPr>
            <a:r>
              <a:rPr lang="ko-KR" altLang="en-US" sz="1400" b="0" kern="0" baseline="0" dirty="0"/>
              <a:t>④ 지령 전류 값과 전동기의 전류를 비교하고 그 값이 전류 제어기를 통해 전압 지령을 출력하고 전압 지령이 다시 </a:t>
            </a:r>
            <a:r>
              <a:rPr lang="en-US" altLang="ko-KR" sz="1400" b="0" kern="0" baseline="0" dirty="0"/>
              <a:t>PWM </a:t>
            </a:r>
            <a:r>
              <a:rPr lang="ko-KR" altLang="en-US" sz="1400" b="0" kern="0" baseline="0" dirty="0"/>
              <a:t>인버터로 인가됨</a:t>
            </a:r>
            <a:endParaRPr lang="en-US" altLang="ko-KR" sz="1400" b="0" kern="0" baseline="0" dirty="0"/>
          </a:p>
          <a:p>
            <a:endParaRPr kumimoji="1" lang="ko-KR" altLang="en-US" dirty="0"/>
          </a:p>
        </p:txBody>
      </p:sp>
      <p:sp>
        <p:nvSpPr>
          <p:cNvPr id="4" name="슬라이드 번호 개체 틀 3"/>
          <p:cNvSpPr>
            <a:spLocks noGrp="1"/>
          </p:cNvSpPr>
          <p:nvPr>
            <p:ph type="sldNum" sz="quarter" idx="5"/>
          </p:nvPr>
        </p:nvSpPr>
        <p:spPr/>
        <p:txBody>
          <a:bodyPr/>
          <a:lstStyle/>
          <a:p>
            <a:fld id="{FB7D1744-BAE0-472E-BFB2-AFCA76EC2E33}" type="slidenum">
              <a:rPr lang="en-US" altLang="ko-KR" smtClean="0"/>
              <a:pPr/>
              <a:t>12</a:t>
            </a:fld>
            <a:endParaRPr lang="en-US" altLang="ko-KR"/>
          </a:p>
        </p:txBody>
      </p:sp>
    </p:spTree>
    <p:extLst>
      <p:ext uri="{BB962C8B-B14F-4D97-AF65-F5344CB8AC3E}">
        <p14:creationId xmlns:p14="http://schemas.microsoft.com/office/powerpoint/2010/main" val="3743727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 외에도 토크에 의한 변화도 살펴보았으나 이는 센서리스 제어에서도 살펴볼 것이기 때문에 뒤에서 보기로 한다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FB7D1744-BAE0-472E-BFB2-AFCA76EC2E33}" type="slidenum">
              <a:rPr lang="en-US" altLang="ko-KR" smtClean="0"/>
              <a:pPr/>
              <a:t>23</a:t>
            </a:fld>
            <a:endParaRPr lang="en-US" altLang="ko-KR"/>
          </a:p>
        </p:txBody>
      </p:sp>
    </p:spTree>
    <p:extLst>
      <p:ext uri="{BB962C8B-B14F-4D97-AF65-F5344CB8AC3E}">
        <p14:creationId xmlns:p14="http://schemas.microsoft.com/office/powerpoint/2010/main" val="12381604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3" name="그룹 10"/>
          <p:cNvGrpSpPr>
            <a:grpSpLocks/>
          </p:cNvGrpSpPr>
          <p:nvPr userDrawn="1"/>
        </p:nvGrpSpPr>
        <p:grpSpPr bwMode="auto">
          <a:xfrm>
            <a:off x="6753225" y="6351588"/>
            <a:ext cx="2122488" cy="254000"/>
            <a:chOff x="417600" y="6351900"/>
            <a:chExt cx="2122713" cy="253710"/>
          </a:xfrm>
        </p:grpSpPr>
        <p:pic>
          <p:nvPicPr>
            <p:cNvPr id="4" name="Picture 3" descr="C:\Documents and Settings\김서형\바탕 화면\Illustrator\영문로고(홈피).jpg"/>
            <p:cNvPicPr>
              <a:picLocks noChangeAspect="1" noChangeArrowheads="1"/>
            </p:cNvPicPr>
            <p:nvPr userDrawn="1"/>
          </p:nvPicPr>
          <p:blipFill>
            <a:blip r:embed="rId2" cstate="print">
              <a:clrChange>
                <a:clrFrom>
                  <a:srgbClr val="FDFDFD"/>
                </a:clrFrom>
                <a:clrTo>
                  <a:srgbClr val="FDFDFD">
                    <a:alpha val="0"/>
                  </a:srgbClr>
                </a:clrTo>
              </a:clrChange>
            </a:blip>
            <a:srcRect l="15929" t="12303" b="17969"/>
            <a:stretch>
              <a:fillRect/>
            </a:stretch>
          </p:blipFill>
          <p:spPr bwMode="auto">
            <a:xfrm>
              <a:off x="727388" y="6381750"/>
              <a:ext cx="1812925" cy="182563"/>
            </a:xfrm>
            <a:prstGeom prst="rect">
              <a:avLst/>
            </a:prstGeom>
            <a:noFill/>
            <a:ln w="9525">
              <a:noFill/>
              <a:miter lim="800000"/>
              <a:headEnd/>
              <a:tailEnd/>
            </a:ln>
          </p:spPr>
        </p:pic>
        <p:pic>
          <p:nvPicPr>
            <p:cNvPr id="5" name="그림 9" descr="ppt_하단로고.jpg"/>
            <p:cNvPicPr>
              <a:picLocks noChangeAspect="1"/>
            </p:cNvPicPr>
            <p:nvPr userDrawn="1"/>
          </p:nvPicPr>
          <p:blipFill>
            <a:blip r:embed="rId3" cstate="print">
              <a:clrChange>
                <a:clrFrom>
                  <a:srgbClr val="FFFFFF"/>
                </a:clrFrom>
                <a:clrTo>
                  <a:srgbClr val="FFFFFF">
                    <a:alpha val="0"/>
                  </a:srgbClr>
                </a:clrTo>
              </a:clrChange>
            </a:blip>
            <a:srcRect r="86270"/>
            <a:stretch>
              <a:fillRect/>
            </a:stretch>
          </p:blipFill>
          <p:spPr bwMode="auto">
            <a:xfrm>
              <a:off x="417600" y="6351900"/>
              <a:ext cx="286928" cy="253710"/>
            </a:xfrm>
            <a:prstGeom prst="rect">
              <a:avLst/>
            </a:prstGeom>
            <a:noFill/>
            <a:ln w="9525">
              <a:noFill/>
              <a:miter lim="800000"/>
              <a:headEnd/>
              <a:tailEnd/>
            </a:ln>
          </p:spPr>
        </p:pic>
      </p:grpSp>
      <p:pic>
        <p:nvPicPr>
          <p:cNvPr id="6" name="Picture 10"/>
          <p:cNvPicPr>
            <a:picLocks noChangeAspect="1" noChangeArrowheads="1"/>
          </p:cNvPicPr>
          <p:nvPr userDrawn="1"/>
        </p:nvPicPr>
        <p:blipFill>
          <a:blip r:embed="rId4" cstate="print">
            <a:clrChange>
              <a:clrFrom>
                <a:srgbClr val="FFFFFF"/>
              </a:clrFrom>
              <a:clrTo>
                <a:srgbClr val="FFFFFF">
                  <a:alpha val="0"/>
                </a:srgbClr>
              </a:clrTo>
            </a:clrChange>
          </a:blip>
          <a:srcRect/>
          <a:stretch>
            <a:fillRect/>
          </a:stretch>
        </p:blipFill>
        <p:spPr bwMode="auto">
          <a:xfrm>
            <a:off x="8956675" y="5999163"/>
            <a:ext cx="854075" cy="574675"/>
          </a:xfrm>
          <a:prstGeom prst="rect">
            <a:avLst/>
          </a:prstGeom>
          <a:noFill/>
          <a:ln w="12700">
            <a:noFill/>
            <a:miter lim="800000"/>
            <a:headEnd type="none" w="sm" len="sm"/>
            <a:tailEnd type="none" w="sm" len="sm"/>
          </a:ln>
        </p:spPr>
      </p:pic>
      <p:sp>
        <p:nvSpPr>
          <p:cNvPr id="7" name="Rectangle 18"/>
          <p:cNvSpPr txBox="1">
            <a:spLocks noChangeArrowheads="1"/>
          </p:cNvSpPr>
          <p:nvPr userDrawn="1"/>
        </p:nvSpPr>
        <p:spPr bwMode="auto">
          <a:xfrm>
            <a:off x="322263" y="6351588"/>
            <a:ext cx="2022475" cy="333375"/>
          </a:xfrm>
          <a:prstGeom prst="rect">
            <a:avLst/>
          </a:prstGeom>
          <a:noFill/>
          <a:ln w="9525">
            <a:noFill/>
            <a:miter lim="800000"/>
            <a:headEnd/>
            <a:tailEnd/>
          </a:ln>
          <a:effectLst/>
        </p:spPr>
        <p:txBody>
          <a:bodyPr/>
          <a:lstStyle>
            <a:defPPr>
              <a:defRPr lang="ko-KR"/>
            </a:defPPr>
            <a:lvl1pPr algn="ctr" rtl="0" eaLnBrk="1" fontAlgn="base" latinLnBrk="1" hangingPunct="1">
              <a:spcBef>
                <a:spcPct val="0"/>
              </a:spcBef>
              <a:spcAft>
                <a:spcPct val="0"/>
              </a:spcAft>
              <a:defRPr kumimoji="1" sz="1000" b="0" kern="1200" baseline="0">
                <a:solidFill>
                  <a:srgbClr val="00427A"/>
                </a:solidFill>
                <a:latin typeface="+mn-lt"/>
                <a:ea typeface="+mn-ea"/>
                <a:cs typeface="+mn-cs"/>
              </a:defRPr>
            </a:lvl1pPr>
            <a:lvl2pPr marL="457200" algn="r" rtl="0" eaLnBrk="0" fontAlgn="base" hangingPunct="0">
              <a:spcBef>
                <a:spcPct val="0"/>
              </a:spcBef>
              <a:spcAft>
                <a:spcPct val="0"/>
              </a:spcAft>
              <a:defRPr b="1" kern="1200" baseline="-25000">
                <a:solidFill>
                  <a:schemeClr val="tx1"/>
                </a:solidFill>
                <a:latin typeface="Arial" charset="0"/>
                <a:ea typeface="굴림" pitchFamily="50" charset="-127"/>
                <a:cs typeface="+mn-cs"/>
              </a:defRPr>
            </a:lvl2pPr>
            <a:lvl3pPr marL="914400" algn="r" rtl="0" eaLnBrk="0" fontAlgn="base" hangingPunct="0">
              <a:spcBef>
                <a:spcPct val="0"/>
              </a:spcBef>
              <a:spcAft>
                <a:spcPct val="0"/>
              </a:spcAft>
              <a:defRPr b="1" kern="1200" baseline="-25000">
                <a:solidFill>
                  <a:schemeClr val="tx1"/>
                </a:solidFill>
                <a:latin typeface="Arial" charset="0"/>
                <a:ea typeface="굴림" pitchFamily="50" charset="-127"/>
                <a:cs typeface="+mn-cs"/>
              </a:defRPr>
            </a:lvl3pPr>
            <a:lvl4pPr marL="1371600" algn="r" rtl="0" eaLnBrk="0" fontAlgn="base" hangingPunct="0">
              <a:spcBef>
                <a:spcPct val="0"/>
              </a:spcBef>
              <a:spcAft>
                <a:spcPct val="0"/>
              </a:spcAft>
              <a:defRPr b="1" kern="1200" baseline="-25000">
                <a:solidFill>
                  <a:schemeClr val="tx1"/>
                </a:solidFill>
                <a:latin typeface="Arial" charset="0"/>
                <a:ea typeface="굴림" pitchFamily="50" charset="-127"/>
                <a:cs typeface="+mn-cs"/>
              </a:defRPr>
            </a:lvl4pPr>
            <a:lvl5pPr marL="1828800" algn="r" rtl="0" eaLnBrk="0" fontAlgn="base" hangingPunct="0">
              <a:spcBef>
                <a:spcPct val="0"/>
              </a:spcBef>
              <a:spcAft>
                <a:spcPct val="0"/>
              </a:spcAft>
              <a:defRPr b="1" kern="1200" baseline="-25000">
                <a:solidFill>
                  <a:schemeClr val="tx1"/>
                </a:solidFill>
                <a:latin typeface="Arial" charset="0"/>
                <a:ea typeface="굴림" pitchFamily="50" charset="-127"/>
                <a:cs typeface="+mn-cs"/>
              </a:defRPr>
            </a:lvl5pPr>
            <a:lvl6pPr marL="2286000" algn="l" defTabSz="914400" rtl="0" eaLnBrk="1" latinLnBrk="1" hangingPunct="1">
              <a:defRPr b="1" kern="1200" baseline="-25000">
                <a:solidFill>
                  <a:schemeClr val="tx1"/>
                </a:solidFill>
                <a:latin typeface="Arial" charset="0"/>
                <a:ea typeface="굴림" pitchFamily="50" charset="-127"/>
                <a:cs typeface="+mn-cs"/>
              </a:defRPr>
            </a:lvl6pPr>
            <a:lvl7pPr marL="2743200" algn="l" defTabSz="914400" rtl="0" eaLnBrk="1" latinLnBrk="1" hangingPunct="1">
              <a:defRPr b="1" kern="1200" baseline="-25000">
                <a:solidFill>
                  <a:schemeClr val="tx1"/>
                </a:solidFill>
                <a:latin typeface="Arial" charset="0"/>
                <a:ea typeface="굴림" pitchFamily="50" charset="-127"/>
                <a:cs typeface="+mn-cs"/>
              </a:defRPr>
            </a:lvl7pPr>
            <a:lvl8pPr marL="3200400" algn="l" defTabSz="914400" rtl="0" eaLnBrk="1" latinLnBrk="1" hangingPunct="1">
              <a:defRPr b="1" kern="1200" baseline="-25000">
                <a:solidFill>
                  <a:schemeClr val="tx1"/>
                </a:solidFill>
                <a:latin typeface="Arial" charset="0"/>
                <a:ea typeface="굴림" pitchFamily="50" charset="-127"/>
                <a:cs typeface="+mn-cs"/>
              </a:defRPr>
            </a:lvl8pPr>
            <a:lvl9pPr marL="3657600" algn="l" defTabSz="914400" rtl="0" eaLnBrk="1" latinLnBrk="1" hangingPunct="1">
              <a:defRPr b="1" kern="1200" baseline="-25000">
                <a:solidFill>
                  <a:schemeClr val="tx1"/>
                </a:solidFill>
                <a:latin typeface="Arial" charset="0"/>
                <a:ea typeface="굴림" pitchFamily="50" charset="-127"/>
                <a:cs typeface="+mn-cs"/>
              </a:defRPr>
            </a:lvl9pPr>
          </a:lstStyle>
          <a:p>
            <a:pPr algn="l">
              <a:defRPr/>
            </a:pPr>
            <a:r>
              <a:rPr lang="en-US" altLang="ko-KR" sz="1050" b="1" dirty="0">
                <a:solidFill>
                  <a:srgbClr val="C6003D"/>
                </a:solidFill>
                <a:latin typeface="맑은 고딕" panose="020B0503020000020004" pitchFamily="50" charset="-127"/>
                <a:ea typeface="맑은 고딕" panose="020B0503020000020004" pitchFamily="50" charset="-127"/>
              </a:rPr>
              <a:t>http://pel.ajou.ac.kr</a:t>
            </a:r>
          </a:p>
        </p:txBody>
      </p:sp>
      <p:sp>
        <p:nvSpPr>
          <p:cNvPr id="8" name="Line 24"/>
          <p:cNvSpPr>
            <a:spLocks noChangeShapeType="1"/>
          </p:cNvSpPr>
          <p:nvPr userDrawn="1"/>
        </p:nvSpPr>
        <p:spPr bwMode="auto">
          <a:xfrm flipV="1">
            <a:off x="415925" y="6303963"/>
            <a:ext cx="8497888" cy="4762"/>
          </a:xfrm>
          <a:prstGeom prst="line">
            <a:avLst/>
          </a:prstGeom>
          <a:noFill/>
          <a:ln w="57150" cmpd="thinThick">
            <a:solidFill>
              <a:srgbClr val="C6003D"/>
            </a:solidFill>
            <a:round/>
            <a:headEnd type="none" w="sm" len="sm"/>
            <a:tailEnd type="none" w="sm" len="sm"/>
          </a:ln>
        </p:spPr>
        <p:txBody>
          <a:bodyPr/>
          <a:lstStyle/>
          <a:p>
            <a:endParaRPr lang="ko-KR" altLang="en-US"/>
          </a:p>
        </p:txBody>
      </p:sp>
      <p:sp>
        <p:nvSpPr>
          <p:cNvPr id="35852" name="Rectangle 2"/>
          <p:cNvSpPr>
            <a:spLocks noGrp="1" noChangeArrowheads="1"/>
          </p:cNvSpPr>
          <p:nvPr>
            <p:ph type="ctrTitle"/>
          </p:nvPr>
        </p:nvSpPr>
        <p:spPr>
          <a:xfrm>
            <a:off x="200025" y="2130425"/>
            <a:ext cx="9432925" cy="1470025"/>
          </a:xfrm>
        </p:spPr>
        <p:txBody>
          <a:bodyPr/>
          <a:lstStyle>
            <a:lvl1pPr algn="ctr">
              <a:defRPr smtClean="0"/>
            </a:lvl1pPr>
          </a:lstStyle>
          <a:p>
            <a:r>
              <a:rPr lang="ko-KR" altLang="en-US"/>
              <a:t>마스터 제목 스타일 편집</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18"/>
          <p:cNvSpPr>
            <a:spLocks noGrp="1" noChangeArrowheads="1"/>
          </p:cNvSpPr>
          <p:nvPr>
            <p:ph type="sldNum" sz="quarter" idx="10"/>
          </p:nvPr>
        </p:nvSpPr>
        <p:spPr/>
        <p:txBody>
          <a:bodyPr/>
          <a:lstStyle>
            <a:lvl1pPr eaLnBrk="0" latinLnBrk="0" hangingPunct="0">
              <a:defRPr/>
            </a:lvl1pPr>
          </a:lstStyle>
          <a:p>
            <a:fld id="{F21F3CC4-FFD5-4A91-BF8F-9ED1261497DD}" type="slidenum">
              <a:rPr lang="en-US" altLang="ko-KR"/>
              <a:pPr/>
              <a:t>‹#›</a:t>
            </a:fld>
            <a:endParaRPr lang="en-US" altLang="ko-K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089775" y="301625"/>
            <a:ext cx="2152650" cy="5575300"/>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31825" y="301625"/>
            <a:ext cx="6305550" cy="5575300"/>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18"/>
          <p:cNvSpPr>
            <a:spLocks noGrp="1" noChangeArrowheads="1"/>
          </p:cNvSpPr>
          <p:nvPr>
            <p:ph type="sldNum" sz="quarter" idx="10"/>
          </p:nvPr>
        </p:nvSpPr>
        <p:spPr/>
        <p:txBody>
          <a:bodyPr/>
          <a:lstStyle>
            <a:lvl1pPr eaLnBrk="0" latinLnBrk="0" hangingPunct="0">
              <a:defRPr/>
            </a:lvl1pPr>
          </a:lstStyle>
          <a:p>
            <a:fld id="{BBD0B84B-9C91-456E-B513-EA7B6B2194F4}" type="slidenum">
              <a:rPr lang="en-US" altLang="ko-KR"/>
              <a:pPr/>
              <a:t>‹#›</a:t>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solidFill>
                  <a:schemeClr val="tx1"/>
                </a:solidFill>
              </a:defRPr>
            </a:lvl1pPr>
          </a:lstStyle>
          <a:p>
            <a:r>
              <a:rPr lang="ko-KR" altLang="en-US" dirty="0"/>
              <a:t>마스터 제목 스타일 편집</a:t>
            </a:r>
          </a:p>
        </p:txBody>
      </p:sp>
      <p:sp>
        <p:nvSpPr>
          <p:cNvPr id="3" name="내용 개체 틀 2"/>
          <p:cNvSpPr>
            <a:spLocks noGrp="1"/>
          </p:cNvSpPr>
          <p:nvPr>
            <p:ph idx="1"/>
          </p:nvPr>
        </p:nvSpPr>
        <p:spPr/>
        <p:txBody>
          <a:bodyPr/>
          <a:lstStyle>
            <a:lvl1pPr>
              <a:defRPr sz="2000"/>
            </a:lvl1pPr>
            <a:lvl2pPr>
              <a:buClr>
                <a:srgbClr val="FFC000"/>
              </a:buClr>
              <a:defRPr sz="1800"/>
            </a:lvl2pPr>
            <a:lvl3pPr>
              <a:buClr>
                <a:srgbClr val="00B050"/>
              </a:buClr>
              <a:defRPr sz="1600"/>
            </a:lvl3pPr>
            <a:lvl4pPr>
              <a:defRPr sz="1400"/>
            </a:lvl4pPr>
            <a:lvl5pPr>
              <a:defRPr sz="1200"/>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Rectangle 18"/>
          <p:cNvSpPr>
            <a:spLocks noGrp="1" noChangeArrowheads="1"/>
          </p:cNvSpPr>
          <p:nvPr>
            <p:ph type="sldNum" sz="quarter" idx="10"/>
          </p:nvPr>
        </p:nvSpPr>
        <p:spPr/>
        <p:txBody>
          <a:bodyPr/>
          <a:lstStyle>
            <a:lvl1pPr eaLnBrk="0" latinLnBrk="0" hangingPunct="0">
              <a:defRPr/>
            </a:lvl1pPr>
          </a:lstStyle>
          <a:p>
            <a:fld id="{7CC01F1E-FD2C-4DE6-8652-E5F26BFD322C}" type="slidenum">
              <a:rPr lang="en-US" altLang="ko-KR"/>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82638" y="4406900"/>
            <a:ext cx="8420100" cy="1362075"/>
          </a:xfrm>
        </p:spPr>
        <p:txBody>
          <a:bodyPr anchor="t"/>
          <a:lstStyle>
            <a:lvl1pPr algn="l">
              <a:defRPr sz="4000" b="1" cap="all"/>
            </a:lvl1pPr>
          </a:lstStyle>
          <a:p>
            <a:r>
              <a:rPr lang="ko-KR" altLang="en-US"/>
              <a:t>마스터 제목 스타일 편집</a:t>
            </a:r>
            <a:endParaRPr lang="ko-KR" altLang="en-US" dirty="0"/>
          </a:p>
        </p:txBody>
      </p:sp>
      <p:sp>
        <p:nvSpPr>
          <p:cNvPr id="3" name="텍스트 개체 틀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
        <p:nvSpPr>
          <p:cNvPr id="4" name="Rectangle 18"/>
          <p:cNvSpPr>
            <a:spLocks noGrp="1" noChangeArrowheads="1"/>
          </p:cNvSpPr>
          <p:nvPr>
            <p:ph type="sldNum" sz="quarter" idx="10"/>
          </p:nvPr>
        </p:nvSpPr>
        <p:spPr/>
        <p:txBody>
          <a:bodyPr/>
          <a:lstStyle>
            <a:lvl1pPr eaLnBrk="0" latinLnBrk="0" hangingPunct="0">
              <a:defRPr/>
            </a:lvl1pPr>
          </a:lstStyle>
          <a:p>
            <a:fld id="{24B4E946-9B88-4ADC-B905-64067D9A227B}" type="slidenum">
              <a:rPr lang="en-US" altLang="ko-KR"/>
              <a:pPr/>
              <a:t>‹#›</a:t>
            </a:fld>
            <a:endParaRPr lang="en-US" altLang="ko-K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31825" y="1268413"/>
            <a:ext cx="4229100"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5013325" y="1268413"/>
            <a:ext cx="4229100"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18"/>
          <p:cNvSpPr>
            <a:spLocks noGrp="1" noChangeArrowheads="1"/>
          </p:cNvSpPr>
          <p:nvPr>
            <p:ph type="sldNum" sz="quarter" idx="10"/>
          </p:nvPr>
        </p:nvSpPr>
        <p:spPr/>
        <p:txBody>
          <a:bodyPr/>
          <a:lstStyle>
            <a:lvl1pPr eaLnBrk="0" latinLnBrk="0" hangingPunct="0">
              <a:defRPr/>
            </a:lvl1pPr>
          </a:lstStyle>
          <a:p>
            <a:fld id="{B8C1BA51-5AF6-455A-AE45-0FF750F73E41}" type="slidenum">
              <a:rPr lang="en-US" altLang="ko-KR"/>
              <a:pPr/>
              <a:t>‹#›</a:t>
            </a:fld>
            <a:endParaRPr lang="en-US" altLang="ko-K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09596" y="185262"/>
            <a:ext cx="8601104" cy="500066"/>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18"/>
          <p:cNvSpPr>
            <a:spLocks noGrp="1" noChangeArrowheads="1"/>
          </p:cNvSpPr>
          <p:nvPr>
            <p:ph type="sldNum" sz="quarter" idx="10"/>
          </p:nvPr>
        </p:nvSpPr>
        <p:spPr/>
        <p:txBody>
          <a:bodyPr/>
          <a:lstStyle>
            <a:lvl1pPr eaLnBrk="0" latinLnBrk="0" hangingPunct="0">
              <a:defRPr/>
            </a:lvl1pPr>
          </a:lstStyle>
          <a:p>
            <a:fld id="{A6B6496B-8F0B-4E43-9D5A-63DD201DBC4A}" type="slidenum">
              <a:rPr lang="en-US" altLang="ko-KR"/>
              <a:pPr/>
              <a:t>‹#›</a:t>
            </a:fld>
            <a:endParaRPr lang="en-US" altLang="ko-K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Rectangle 18"/>
          <p:cNvSpPr>
            <a:spLocks noGrp="1" noChangeArrowheads="1"/>
          </p:cNvSpPr>
          <p:nvPr>
            <p:ph type="sldNum" sz="quarter" idx="10"/>
          </p:nvPr>
        </p:nvSpPr>
        <p:spPr/>
        <p:txBody>
          <a:bodyPr/>
          <a:lstStyle>
            <a:lvl1pPr eaLnBrk="0" latinLnBrk="0" hangingPunct="0">
              <a:defRPr/>
            </a:lvl1pPr>
          </a:lstStyle>
          <a:p>
            <a:fld id="{028E91DD-3420-442E-BB6A-92E8729C54FE}" type="slidenum">
              <a:rPr lang="en-US" altLang="ko-KR"/>
              <a:pPr/>
              <a:t>‹#›</a:t>
            </a:fld>
            <a:endParaRPr lang="en-US" altLang="ko-K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18"/>
          <p:cNvSpPr>
            <a:spLocks noGrp="1" noChangeArrowheads="1"/>
          </p:cNvSpPr>
          <p:nvPr>
            <p:ph type="sldNum" sz="quarter" idx="10"/>
          </p:nvPr>
        </p:nvSpPr>
        <p:spPr/>
        <p:txBody>
          <a:bodyPr/>
          <a:lstStyle>
            <a:lvl1pPr eaLnBrk="0" latinLnBrk="0" hangingPunct="0">
              <a:defRPr/>
            </a:lvl1pPr>
          </a:lstStyle>
          <a:p>
            <a:fld id="{5C8B0A65-5797-4F44-BB95-06880D826663}" type="slidenum">
              <a:rPr lang="en-US" altLang="ko-KR"/>
              <a:pPr/>
              <a:t>‹#›</a:t>
            </a:fld>
            <a:endParaRPr lang="en-US" altLang="ko-K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95300" y="1142984"/>
            <a:ext cx="3259138" cy="928694"/>
          </a:xfrm>
        </p:spPr>
        <p:txBody>
          <a:bodyPr anchor="b"/>
          <a:lstStyle>
            <a:lvl1pPr algn="l">
              <a:defRPr sz="2000" b="1"/>
            </a:lvl1pPr>
          </a:lstStyle>
          <a:p>
            <a:r>
              <a:rPr lang="ko-KR" altLang="en-US"/>
              <a:t>마스터 제목 스타일 편집</a:t>
            </a:r>
            <a:endParaRPr lang="ko-KR" altLang="en-US" dirty="0"/>
          </a:p>
        </p:txBody>
      </p:sp>
      <p:sp>
        <p:nvSpPr>
          <p:cNvPr id="3" name="내용 개체 틀 2"/>
          <p:cNvSpPr>
            <a:spLocks noGrp="1"/>
          </p:cNvSpPr>
          <p:nvPr>
            <p:ph idx="1"/>
          </p:nvPr>
        </p:nvSpPr>
        <p:spPr>
          <a:xfrm>
            <a:off x="3873500" y="1142984"/>
            <a:ext cx="5537200" cy="498317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95300" y="2071678"/>
            <a:ext cx="3259138" cy="405448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18"/>
          <p:cNvSpPr>
            <a:spLocks noGrp="1" noChangeArrowheads="1"/>
          </p:cNvSpPr>
          <p:nvPr>
            <p:ph type="sldNum" sz="quarter" idx="10"/>
          </p:nvPr>
        </p:nvSpPr>
        <p:spPr/>
        <p:txBody>
          <a:bodyPr/>
          <a:lstStyle>
            <a:lvl1pPr eaLnBrk="0" latinLnBrk="0" hangingPunct="0">
              <a:defRPr/>
            </a:lvl1pPr>
          </a:lstStyle>
          <a:p>
            <a:fld id="{7A73714A-6984-4F75-86B2-08E5113C12EA}" type="slidenum">
              <a:rPr lang="en-US" altLang="ko-KR"/>
              <a:pPr/>
              <a:t>‹#›</a:t>
            </a:fld>
            <a:endParaRPr lang="en-US" altLang="ko-K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941513" y="4800600"/>
            <a:ext cx="59436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ko-KR" altLang="en-US" noProof="0"/>
              <a:t>그림을 추가하려면 아이콘을 클릭하십시오</a:t>
            </a:r>
          </a:p>
        </p:txBody>
      </p:sp>
      <p:sp>
        <p:nvSpPr>
          <p:cNvPr id="4" name="텍스트 개체 틀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18"/>
          <p:cNvSpPr>
            <a:spLocks noGrp="1" noChangeArrowheads="1"/>
          </p:cNvSpPr>
          <p:nvPr>
            <p:ph type="sldNum" sz="quarter" idx="10"/>
          </p:nvPr>
        </p:nvSpPr>
        <p:spPr/>
        <p:txBody>
          <a:bodyPr/>
          <a:lstStyle>
            <a:lvl1pPr eaLnBrk="0" latinLnBrk="0" hangingPunct="0">
              <a:defRPr/>
            </a:lvl1pPr>
          </a:lstStyle>
          <a:p>
            <a:fld id="{277059AA-D57A-4577-9C2B-A0D67C1B0BB3}" type="slidenum">
              <a:rPr lang="en-US" altLang="ko-KR"/>
              <a:pPr/>
              <a:t>‹#›</a:t>
            </a:fld>
            <a:endParaRPr lang="en-US" altLang="ko-K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631825" y="1268413"/>
            <a:ext cx="8610600" cy="460851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ltLang="ko-KR"/>
              <a:t>First Text Level</a:t>
            </a:r>
          </a:p>
          <a:p>
            <a:pPr lvl="1"/>
            <a:r>
              <a:rPr lang="en-US" altLang="ko-KR"/>
              <a:t>Second Text Level</a:t>
            </a:r>
          </a:p>
          <a:p>
            <a:pPr lvl="2"/>
            <a:r>
              <a:rPr lang="en-US" altLang="ko-KR"/>
              <a:t>Third Text Level</a:t>
            </a:r>
          </a:p>
          <a:p>
            <a:pPr lvl="3"/>
            <a:r>
              <a:rPr lang="en-US" altLang="ko-KR"/>
              <a:t>Forth Text Level</a:t>
            </a:r>
          </a:p>
          <a:p>
            <a:pPr lvl="4"/>
            <a:r>
              <a:rPr lang="en-US" altLang="ko-KR"/>
              <a:t>Fifth Text Level</a:t>
            </a:r>
          </a:p>
          <a:p>
            <a:pPr lvl="4"/>
            <a:endParaRPr lang="en-US" altLang="ko-KR"/>
          </a:p>
        </p:txBody>
      </p:sp>
      <p:sp>
        <p:nvSpPr>
          <p:cNvPr id="740370" name="Rectangle 18"/>
          <p:cNvSpPr>
            <a:spLocks noGrp="1" noChangeArrowheads="1"/>
          </p:cNvSpPr>
          <p:nvPr>
            <p:ph type="sldNum" sz="quarter" idx="4"/>
          </p:nvPr>
        </p:nvSpPr>
        <p:spPr bwMode="auto">
          <a:xfrm>
            <a:off x="4689475" y="6345238"/>
            <a:ext cx="504825"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latinLnBrk="1" hangingPunct="1">
              <a:defRPr kumimoji="1" sz="1000" b="0" baseline="0">
                <a:solidFill>
                  <a:srgbClr val="C6003D"/>
                </a:solidFill>
                <a:latin typeface="HY헤드라인M" pitchFamily="18" charset="-127"/>
                <a:ea typeface="HY헤드라인M" pitchFamily="18" charset="-127"/>
              </a:defRPr>
            </a:lvl1pPr>
          </a:lstStyle>
          <a:p>
            <a:fld id="{0DA3B68B-46E3-4E04-9108-E8C30956DB97}" type="slidenum">
              <a:rPr lang="en-US" altLang="ko-KR"/>
              <a:pPr/>
              <a:t>‹#›</a:t>
            </a:fld>
            <a:endParaRPr lang="ko-KR" altLang="en-US"/>
          </a:p>
        </p:txBody>
      </p:sp>
      <p:sp>
        <p:nvSpPr>
          <p:cNvPr id="1028" name="Line 24"/>
          <p:cNvSpPr>
            <a:spLocks noChangeShapeType="1"/>
          </p:cNvSpPr>
          <p:nvPr/>
        </p:nvSpPr>
        <p:spPr bwMode="auto">
          <a:xfrm flipV="1">
            <a:off x="415925" y="6303963"/>
            <a:ext cx="8497888" cy="4762"/>
          </a:xfrm>
          <a:prstGeom prst="line">
            <a:avLst/>
          </a:prstGeom>
          <a:noFill/>
          <a:ln w="57150" cmpd="thinThick">
            <a:solidFill>
              <a:srgbClr val="C6003D"/>
            </a:solidFill>
            <a:round/>
            <a:headEnd type="none" w="sm" len="sm"/>
            <a:tailEnd type="none" w="sm" len="sm"/>
          </a:ln>
        </p:spPr>
        <p:txBody>
          <a:bodyPr/>
          <a:lstStyle/>
          <a:p>
            <a:endParaRPr lang="ko-KR" altLang="en-US"/>
          </a:p>
        </p:txBody>
      </p:sp>
      <p:sp>
        <p:nvSpPr>
          <p:cNvPr id="1029" name="Rectangle 2"/>
          <p:cNvSpPr>
            <a:spLocks noGrp="1" noChangeArrowheads="1"/>
          </p:cNvSpPr>
          <p:nvPr>
            <p:ph type="title"/>
          </p:nvPr>
        </p:nvSpPr>
        <p:spPr bwMode="auto">
          <a:xfrm>
            <a:off x="738188" y="169863"/>
            <a:ext cx="8247062" cy="544512"/>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ko-KR" altLang="en-US"/>
              <a:t>제목</a:t>
            </a:r>
          </a:p>
        </p:txBody>
      </p:sp>
      <p:grpSp>
        <p:nvGrpSpPr>
          <p:cNvPr id="1030" name="그룹 10"/>
          <p:cNvGrpSpPr>
            <a:grpSpLocks/>
          </p:cNvGrpSpPr>
          <p:nvPr userDrawn="1"/>
        </p:nvGrpSpPr>
        <p:grpSpPr bwMode="auto">
          <a:xfrm>
            <a:off x="6753225" y="6351588"/>
            <a:ext cx="2122488" cy="254000"/>
            <a:chOff x="417600" y="6351900"/>
            <a:chExt cx="2122713" cy="253710"/>
          </a:xfrm>
        </p:grpSpPr>
        <p:pic>
          <p:nvPicPr>
            <p:cNvPr id="1033" name="Picture 3" descr="C:\Documents and Settings\김서형\바탕 화면\Illustrator\영문로고(홈피).jpg"/>
            <p:cNvPicPr>
              <a:picLocks noChangeAspect="1" noChangeArrowheads="1"/>
            </p:cNvPicPr>
            <p:nvPr userDrawn="1"/>
          </p:nvPicPr>
          <p:blipFill>
            <a:blip r:embed="rId13" cstate="print">
              <a:clrChange>
                <a:clrFrom>
                  <a:srgbClr val="FDFDFD"/>
                </a:clrFrom>
                <a:clrTo>
                  <a:srgbClr val="FDFDFD">
                    <a:alpha val="0"/>
                  </a:srgbClr>
                </a:clrTo>
              </a:clrChange>
            </a:blip>
            <a:srcRect l="15929" t="12303" b="17969"/>
            <a:stretch>
              <a:fillRect/>
            </a:stretch>
          </p:blipFill>
          <p:spPr bwMode="auto">
            <a:xfrm>
              <a:off x="727388" y="6381750"/>
              <a:ext cx="1812925" cy="182563"/>
            </a:xfrm>
            <a:prstGeom prst="rect">
              <a:avLst/>
            </a:prstGeom>
            <a:noFill/>
            <a:ln w="9525">
              <a:noFill/>
              <a:miter lim="800000"/>
              <a:headEnd/>
              <a:tailEnd/>
            </a:ln>
          </p:spPr>
        </p:pic>
        <p:pic>
          <p:nvPicPr>
            <p:cNvPr id="1034" name="그림 9" descr="ppt_하단로고.jpg"/>
            <p:cNvPicPr>
              <a:picLocks noChangeAspect="1"/>
            </p:cNvPicPr>
            <p:nvPr userDrawn="1"/>
          </p:nvPicPr>
          <p:blipFill>
            <a:blip r:embed="rId14" cstate="print">
              <a:clrChange>
                <a:clrFrom>
                  <a:srgbClr val="FFFFFF"/>
                </a:clrFrom>
                <a:clrTo>
                  <a:srgbClr val="FFFFFF">
                    <a:alpha val="0"/>
                  </a:srgbClr>
                </a:clrTo>
              </a:clrChange>
            </a:blip>
            <a:srcRect r="86270"/>
            <a:stretch>
              <a:fillRect/>
            </a:stretch>
          </p:blipFill>
          <p:spPr bwMode="auto">
            <a:xfrm>
              <a:off x="417600" y="6351900"/>
              <a:ext cx="286928" cy="253710"/>
            </a:xfrm>
            <a:prstGeom prst="rect">
              <a:avLst/>
            </a:prstGeom>
            <a:noFill/>
            <a:ln w="9525">
              <a:noFill/>
              <a:miter lim="800000"/>
              <a:headEnd/>
              <a:tailEnd/>
            </a:ln>
          </p:spPr>
        </p:pic>
      </p:grpSp>
      <p:pic>
        <p:nvPicPr>
          <p:cNvPr id="1031" name="Picture 10"/>
          <p:cNvPicPr>
            <a:picLocks noChangeAspect="1" noChangeArrowheads="1"/>
          </p:cNvPicPr>
          <p:nvPr userDrawn="1"/>
        </p:nvPicPr>
        <p:blipFill>
          <a:blip r:embed="rId15" cstate="print">
            <a:clrChange>
              <a:clrFrom>
                <a:srgbClr val="FFFFFF"/>
              </a:clrFrom>
              <a:clrTo>
                <a:srgbClr val="FFFFFF">
                  <a:alpha val="0"/>
                </a:srgbClr>
              </a:clrTo>
            </a:clrChange>
          </a:blip>
          <a:srcRect/>
          <a:stretch>
            <a:fillRect/>
          </a:stretch>
        </p:blipFill>
        <p:spPr bwMode="auto">
          <a:xfrm>
            <a:off x="8956675" y="5999163"/>
            <a:ext cx="854075" cy="574675"/>
          </a:xfrm>
          <a:prstGeom prst="rect">
            <a:avLst/>
          </a:prstGeom>
          <a:noFill/>
          <a:ln w="12700">
            <a:noFill/>
            <a:miter lim="800000"/>
            <a:headEnd type="none" w="sm" len="sm"/>
            <a:tailEnd type="none" w="sm" len="sm"/>
          </a:ln>
        </p:spPr>
      </p:pic>
      <p:sp>
        <p:nvSpPr>
          <p:cNvPr id="10" name="Rectangle 18"/>
          <p:cNvSpPr txBox="1">
            <a:spLocks noChangeArrowheads="1"/>
          </p:cNvSpPr>
          <p:nvPr userDrawn="1"/>
        </p:nvSpPr>
        <p:spPr bwMode="auto">
          <a:xfrm>
            <a:off x="322263" y="6351588"/>
            <a:ext cx="2022475" cy="333375"/>
          </a:xfrm>
          <a:prstGeom prst="rect">
            <a:avLst/>
          </a:prstGeom>
          <a:noFill/>
          <a:ln w="9525">
            <a:noFill/>
            <a:miter lim="800000"/>
            <a:headEnd/>
            <a:tailEnd/>
          </a:ln>
          <a:effectLst/>
        </p:spPr>
        <p:txBody>
          <a:bodyPr/>
          <a:lstStyle>
            <a:defPPr>
              <a:defRPr lang="ko-KR"/>
            </a:defPPr>
            <a:lvl1pPr algn="l" eaLnBrk="1" latinLnBrk="1" hangingPunct="1">
              <a:defRPr kumimoji="1" sz="1050" baseline="0">
                <a:solidFill>
                  <a:srgbClr val="C6003D"/>
                </a:solidFill>
                <a:latin typeface="맑은 고딕" panose="020B0503020000020004" pitchFamily="50" charset="-127"/>
                <a:ea typeface="맑은 고딕" panose="020B0503020000020004" pitchFamily="50" charset="-127"/>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pPr>
              <a:defRPr/>
            </a:pPr>
            <a:r>
              <a:rPr lang="en-US" altLang="ko-KR" dirty="0"/>
              <a:t>http://pel.ajou.ac.kr</a:t>
            </a:r>
          </a:p>
        </p:txBody>
      </p:sp>
    </p:spTree>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Lst>
  <p:hf hdr="0" ftr="0" dt="0"/>
  <p:txStyles>
    <p:titleStyle>
      <a:lvl1pPr algn="l" rtl="0" eaLnBrk="0" fontAlgn="base" latinLnBrk="1" hangingPunct="0">
        <a:spcBef>
          <a:spcPct val="0"/>
        </a:spcBef>
        <a:spcAft>
          <a:spcPct val="0"/>
        </a:spcAft>
        <a:defRPr kumimoji="1" sz="3200" b="1">
          <a:solidFill>
            <a:schemeClr val="bg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kumimoji="1" sz="3200" b="1">
          <a:solidFill>
            <a:schemeClr val="bg1"/>
          </a:solidFill>
          <a:latin typeface="맑은 고딕" pitchFamily="50" charset="-127"/>
          <a:ea typeface="맑은 고딕" pitchFamily="50" charset="-127"/>
        </a:defRPr>
      </a:lvl2pPr>
      <a:lvl3pPr algn="l" rtl="0" eaLnBrk="0" fontAlgn="base" latinLnBrk="1" hangingPunct="0">
        <a:spcBef>
          <a:spcPct val="0"/>
        </a:spcBef>
        <a:spcAft>
          <a:spcPct val="0"/>
        </a:spcAft>
        <a:defRPr kumimoji="1" sz="3200" b="1">
          <a:solidFill>
            <a:schemeClr val="bg1"/>
          </a:solidFill>
          <a:latin typeface="맑은 고딕" pitchFamily="50" charset="-127"/>
          <a:ea typeface="맑은 고딕" pitchFamily="50" charset="-127"/>
        </a:defRPr>
      </a:lvl3pPr>
      <a:lvl4pPr algn="l" rtl="0" eaLnBrk="0" fontAlgn="base" latinLnBrk="1" hangingPunct="0">
        <a:spcBef>
          <a:spcPct val="0"/>
        </a:spcBef>
        <a:spcAft>
          <a:spcPct val="0"/>
        </a:spcAft>
        <a:defRPr kumimoji="1" sz="3200" b="1">
          <a:solidFill>
            <a:schemeClr val="bg1"/>
          </a:solidFill>
          <a:latin typeface="맑은 고딕" pitchFamily="50" charset="-127"/>
          <a:ea typeface="맑은 고딕" pitchFamily="50" charset="-127"/>
        </a:defRPr>
      </a:lvl4pPr>
      <a:lvl5pPr algn="l" rtl="0" eaLnBrk="0" fontAlgn="base" latinLnBrk="1" hangingPunct="0">
        <a:spcBef>
          <a:spcPct val="0"/>
        </a:spcBef>
        <a:spcAft>
          <a:spcPct val="0"/>
        </a:spcAft>
        <a:defRPr kumimoji="1" sz="3200" b="1">
          <a:solidFill>
            <a:schemeClr val="bg1"/>
          </a:solidFill>
          <a:latin typeface="맑은 고딕" pitchFamily="50" charset="-127"/>
          <a:ea typeface="맑은 고딕" pitchFamily="50" charset="-127"/>
        </a:defRPr>
      </a:lvl5pPr>
      <a:lvl6pPr marL="457200" algn="l" rtl="0" eaLnBrk="1" fontAlgn="base" latinLnBrk="1" hangingPunct="1">
        <a:spcBef>
          <a:spcPct val="0"/>
        </a:spcBef>
        <a:spcAft>
          <a:spcPct val="0"/>
        </a:spcAft>
        <a:defRPr kumimoji="1" sz="2200">
          <a:solidFill>
            <a:srgbClr val="00427A"/>
          </a:solidFill>
          <a:latin typeface="HY견고딕" pitchFamily="18" charset="-127"/>
          <a:ea typeface="HY견고딕" pitchFamily="18" charset="-127"/>
        </a:defRPr>
      </a:lvl6pPr>
      <a:lvl7pPr marL="914400" algn="l" rtl="0" eaLnBrk="1" fontAlgn="base" latinLnBrk="1" hangingPunct="1">
        <a:spcBef>
          <a:spcPct val="0"/>
        </a:spcBef>
        <a:spcAft>
          <a:spcPct val="0"/>
        </a:spcAft>
        <a:defRPr kumimoji="1" sz="2200">
          <a:solidFill>
            <a:srgbClr val="00427A"/>
          </a:solidFill>
          <a:latin typeface="HY견고딕" pitchFamily="18" charset="-127"/>
          <a:ea typeface="HY견고딕" pitchFamily="18" charset="-127"/>
        </a:defRPr>
      </a:lvl7pPr>
      <a:lvl8pPr marL="1371600" algn="l" rtl="0" eaLnBrk="1" fontAlgn="base" latinLnBrk="1" hangingPunct="1">
        <a:spcBef>
          <a:spcPct val="0"/>
        </a:spcBef>
        <a:spcAft>
          <a:spcPct val="0"/>
        </a:spcAft>
        <a:defRPr kumimoji="1" sz="2200">
          <a:solidFill>
            <a:srgbClr val="00427A"/>
          </a:solidFill>
          <a:latin typeface="HY견고딕" pitchFamily="18" charset="-127"/>
          <a:ea typeface="HY견고딕" pitchFamily="18" charset="-127"/>
        </a:defRPr>
      </a:lvl8pPr>
      <a:lvl9pPr marL="1828800" algn="l" rtl="0" eaLnBrk="1" fontAlgn="base" latinLnBrk="1" hangingPunct="1">
        <a:spcBef>
          <a:spcPct val="0"/>
        </a:spcBef>
        <a:spcAft>
          <a:spcPct val="0"/>
        </a:spcAft>
        <a:defRPr kumimoji="1" sz="2200">
          <a:solidFill>
            <a:srgbClr val="00427A"/>
          </a:solidFill>
          <a:latin typeface="HY견고딕" pitchFamily="18" charset="-127"/>
          <a:ea typeface="HY견고딕" pitchFamily="18" charset="-127"/>
        </a:defRPr>
      </a:lvl9pPr>
    </p:titleStyle>
    <p:bodyStyle>
      <a:lvl1pPr marL="285750" indent="-285750" algn="l" rtl="0" eaLnBrk="0" fontAlgn="ctr" latinLnBrk="1" hangingPunct="0">
        <a:spcBef>
          <a:spcPct val="20000"/>
        </a:spcBef>
        <a:spcAft>
          <a:spcPct val="0"/>
        </a:spcAft>
        <a:buClr>
          <a:srgbClr val="FD0000"/>
        </a:buClr>
        <a:buFont typeface="Wingdings" pitchFamily="2" charset="2"/>
        <a:buChar char="§"/>
        <a:defRPr kumimoji="1" sz="2000">
          <a:solidFill>
            <a:srgbClr val="00427A"/>
          </a:solidFill>
          <a:latin typeface="맑은 고딕" pitchFamily="50" charset="-127"/>
          <a:ea typeface="맑은 고딕" pitchFamily="50" charset="-127"/>
          <a:cs typeface="+mn-cs"/>
        </a:defRPr>
      </a:lvl1pPr>
      <a:lvl2pPr marL="671513" indent="-195263" algn="l" rtl="0" eaLnBrk="0" fontAlgn="ctr" latinLnBrk="1" hangingPunct="0">
        <a:spcBef>
          <a:spcPct val="20000"/>
        </a:spcBef>
        <a:spcAft>
          <a:spcPct val="0"/>
        </a:spcAft>
        <a:buClr>
          <a:srgbClr val="FFC000"/>
        </a:buClr>
        <a:buFont typeface="Wingdings" pitchFamily="2" charset="2"/>
        <a:buChar char="§"/>
        <a:defRPr kumimoji="1">
          <a:solidFill>
            <a:srgbClr val="00427A"/>
          </a:solidFill>
          <a:latin typeface="맑은 고딕" pitchFamily="50" charset="-127"/>
          <a:ea typeface="맑은 고딕" pitchFamily="50" charset="-127"/>
        </a:defRPr>
      </a:lvl2pPr>
      <a:lvl3pPr marL="1042988" indent="-180975" algn="l" rtl="0" eaLnBrk="0" fontAlgn="ctr" latinLnBrk="1" hangingPunct="0">
        <a:spcBef>
          <a:spcPct val="20000"/>
        </a:spcBef>
        <a:spcAft>
          <a:spcPct val="0"/>
        </a:spcAft>
        <a:buClr>
          <a:srgbClr val="00B050"/>
        </a:buClr>
        <a:buFont typeface="Wingdings" pitchFamily="2" charset="2"/>
        <a:buChar char="§"/>
        <a:defRPr kumimoji="1" sz="1600">
          <a:solidFill>
            <a:srgbClr val="00427A"/>
          </a:solidFill>
          <a:latin typeface="맑은 고딕" pitchFamily="50" charset="-127"/>
          <a:ea typeface="맑은 고딕" pitchFamily="50" charset="-127"/>
        </a:defRPr>
      </a:lvl3pPr>
      <a:lvl4pPr marL="1423988" indent="-185738" algn="l" rtl="0" eaLnBrk="0" fontAlgn="ctr" latinLnBrk="1" hangingPunct="0">
        <a:spcBef>
          <a:spcPct val="20000"/>
        </a:spcBef>
        <a:spcAft>
          <a:spcPct val="0"/>
        </a:spcAft>
        <a:buClr>
          <a:srgbClr val="800000"/>
        </a:buClr>
        <a:buFont typeface="Wingdings" pitchFamily="2" charset="2"/>
        <a:buChar char="§"/>
        <a:defRPr kumimoji="1" sz="1400">
          <a:solidFill>
            <a:srgbClr val="00427A"/>
          </a:solidFill>
          <a:latin typeface="맑은 고딕" pitchFamily="50" charset="-127"/>
          <a:ea typeface="맑은 고딕" pitchFamily="50" charset="-127"/>
        </a:defRPr>
      </a:lvl4pPr>
      <a:lvl5pPr marL="1814513" indent="-200025" algn="l" rtl="0" eaLnBrk="0" fontAlgn="ctr" latinLnBrk="1" hangingPunct="0">
        <a:spcBef>
          <a:spcPct val="20000"/>
        </a:spcBef>
        <a:spcAft>
          <a:spcPct val="0"/>
        </a:spcAft>
        <a:buClr>
          <a:srgbClr val="800000"/>
        </a:buClr>
        <a:buFont typeface="Wingdings" pitchFamily="2" charset="2"/>
        <a:buChar char="§"/>
        <a:defRPr kumimoji="1" sz="1200">
          <a:solidFill>
            <a:srgbClr val="00427A"/>
          </a:solidFill>
          <a:latin typeface="맑은 고딕" pitchFamily="50" charset="-127"/>
          <a:ea typeface="맑은 고딕" pitchFamily="50" charset="-127"/>
        </a:defRPr>
      </a:lvl5pPr>
      <a:lvl6pPr marL="22717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6pPr>
      <a:lvl7pPr marL="27289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7pPr>
      <a:lvl8pPr marL="31861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8pPr>
      <a:lvl9pPr marL="36433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image" Target="../media/image47.png"/><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5.wmf"/><Relationship Id="rId5" Type="http://schemas.openxmlformats.org/officeDocument/2006/relationships/oleObject" Target="../embeddings/oleObject3.bin"/><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notesSlide" Target="../notesSlides/notesSlide3.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9.wmf"/><Relationship Id="rId5" Type="http://schemas.openxmlformats.org/officeDocument/2006/relationships/oleObject" Target="../embeddings/oleObject5.bin"/><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55.png"/><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2.wmf"/><Relationship Id="rId5" Type="http://schemas.openxmlformats.org/officeDocument/2006/relationships/oleObject" Target="../embeddings/oleObject7.bin"/><Relationship Id="rId10" Type="http://schemas.openxmlformats.org/officeDocument/2006/relationships/image" Target="../media/image54.wmf"/><Relationship Id="rId4" Type="http://schemas.openxmlformats.org/officeDocument/2006/relationships/image" Target="../media/image56.png"/><Relationship Id="rId9" Type="http://schemas.openxmlformats.org/officeDocument/2006/relationships/oleObject" Target="../embeddings/oleObject9.bin"/></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10.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89.wmf"/><Relationship Id="rId5" Type="http://schemas.openxmlformats.org/officeDocument/2006/relationships/oleObject" Target="../embeddings/oleObject10.bin"/><Relationship Id="rId4" Type="http://schemas.openxmlformats.org/officeDocument/2006/relationships/image" Target="../media/image900.png"/></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00.png"/></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00.png"/></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900.png"/><Relationship Id="rId4" Type="http://schemas.openxmlformats.org/officeDocument/2006/relationships/image" Target="../media/image103.png"/></Relationships>
</file>

<file path=ppt/slides/_rels/slide39.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image" Target="../media/image10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notesSlide" Target="../notesSlides/notesSlide2.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8.wmf"/><Relationship Id="rId5" Type="http://schemas.openxmlformats.org/officeDocument/2006/relationships/oleObject" Target="../embeddings/oleObject1.bin"/><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18356" y="443778"/>
            <a:ext cx="8247062" cy="544512"/>
          </a:xfrm>
        </p:spPr>
        <p:txBody>
          <a:bodyPr/>
          <a:lstStyle/>
          <a:p>
            <a:pPr algn="ctr"/>
            <a:r>
              <a:rPr lang="ko-KR" altLang="en-US" dirty="0"/>
              <a:t>전자 종합 설계</a:t>
            </a:r>
            <a:r>
              <a:rPr lang="en-US" altLang="ko-KR" dirty="0"/>
              <a:t>1 </a:t>
            </a:r>
            <a:endParaRPr lang="ko-KR" altLang="en-US" dirty="0"/>
          </a:p>
        </p:txBody>
      </p:sp>
      <p:sp>
        <p:nvSpPr>
          <p:cNvPr id="3" name="내용 개체 틀 2"/>
          <p:cNvSpPr>
            <a:spLocks noGrp="1"/>
          </p:cNvSpPr>
          <p:nvPr>
            <p:ph idx="1"/>
          </p:nvPr>
        </p:nvSpPr>
        <p:spPr>
          <a:xfrm>
            <a:off x="260635" y="716034"/>
            <a:ext cx="9372885" cy="5233246"/>
          </a:xfrm>
        </p:spPr>
        <p:txBody>
          <a:bodyPr/>
          <a:lstStyle/>
          <a:p>
            <a:pPr marL="476250" lvl="1" indent="0" algn="ctr">
              <a:buClr>
                <a:srgbClr val="FF0000"/>
              </a:buClr>
              <a:buNone/>
            </a:pPr>
            <a:br>
              <a:rPr lang="en-US" altLang="ko-KR" dirty="0"/>
            </a:br>
            <a:br>
              <a:rPr lang="en-US" altLang="ko-KR" dirty="0"/>
            </a:br>
            <a:br>
              <a:rPr lang="en-US" altLang="ko-KR" dirty="0"/>
            </a:br>
            <a:br>
              <a:rPr lang="en-US" altLang="ko-KR" sz="2400" dirty="0"/>
            </a:br>
            <a:r>
              <a:rPr lang="ko-KR" altLang="en-US" sz="3200" b="1" dirty="0"/>
              <a:t>전류</a:t>
            </a:r>
            <a:r>
              <a:rPr lang="en-US" altLang="ko-KR" sz="3200" b="1" dirty="0"/>
              <a:t>, </a:t>
            </a:r>
            <a:r>
              <a:rPr lang="ko-KR" altLang="en-US" sz="3200" b="1" dirty="0"/>
              <a:t>속도 제어 및 </a:t>
            </a:r>
            <a:r>
              <a:rPr lang="en-US" altLang="ko-KR" sz="3200" b="1" dirty="0"/>
              <a:t>IPMSM </a:t>
            </a:r>
            <a:r>
              <a:rPr lang="ko-KR" altLang="en-US" sz="3200" b="1" dirty="0" err="1"/>
              <a:t>센서리스</a:t>
            </a:r>
            <a:r>
              <a:rPr lang="ko-KR" altLang="en-US" sz="3200" b="1" dirty="0"/>
              <a:t> 제어</a:t>
            </a:r>
            <a:br>
              <a:rPr lang="en-US" altLang="ko-KR" sz="2400" b="1" dirty="0"/>
            </a:br>
            <a:br>
              <a:rPr lang="en-US" altLang="ko-KR" sz="2400" b="1" dirty="0"/>
            </a:br>
            <a:br>
              <a:rPr lang="en-US" altLang="ko-KR" sz="2400" b="1" dirty="0"/>
            </a:br>
            <a:br>
              <a:rPr lang="en-US" altLang="ko-KR" sz="2400" b="1" dirty="0"/>
            </a:br>
            <a:br>
              <a:rPr lang="en-US" altLang="ko-KR" sz="2400" b="1" dirty="0"/>
            </a:br>
            <a:br>
              <a:rPr lang="en-US" altLang="ko-KR" sz="2400" b="1" dirty="0"/>
            </a:br>
            <a:r>
              <a:rPr lang="en-US" altLang="ko-KR" sz="2400" b="1" dirty="0"/>
              <a:t>201420820,</a:t>
            </a:r>
            <a:r>
              <a:rPr lang="ko-KR" altLang="en-US" sz="2400" b="1" dirty="0"/>
              <a:t> </a:t>
            </a:r>
            <a:r>
              <a:rPr lang="en-US" altLang="ko-KR" sz="2400" b="1" dirty="0"/>
              <a:t>201520769</a:t>
            </a:r>
            <a:br>
              <a:rPr lang="en-US" altLang="ko-KR" sz="2400" b="1" dirty="0"/>
            </a:br>
            <a:r>
              <a:rPr lang="ko-KR" altLang="en-US" sz="2400" b="1" dirty="0"/>
              <a:t>이승복</a:t>
            </a:r>
            <a:r>
              <a:rPr lang="en-US" altLang="ko-KR" sz="2400" b="1" dirty="0"/>
              <a:t>, </a:t>
            </a:r>
            <a:r>
              <a:rPr lang="ko-KR" altLang="en-US" sz="2400" b="1" dirty="0"/>
              <a:t>박현영</a:t>
            </a:r>
            <a:br>
              <a:rPr lang="en-US" altLang="ko-KR" sz="2400" b="1" dirty="0"/>
            </a:br>
            <a:br>
              <a:rPr lang="en-US" altLang="ko-KR" sz="2400" b="1" dirty="0"/>
            </a:br>
            <a:endParaRPr lang="en-US" altLang="ko-KR" sz="24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0</a:t>
            </a:fld>
            <a:endParaRPr lang="ko-KR" altLang="en-US"/>
          </a:p>
        </p:txBody>
      </p:sp>
    </p:spTree>
    <p:extLst>
      <p:ext uri="{BB962C8B-B14F-4D97-AF65-F5344CB8AC3E}">
        <p14:creationId xmlns:p14="http://schemas.microsoft.com/office/powerpoint/2010/main" val="3845698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 IPMSM </a:t>
            </a:r>
            <a:r>
              <a:rPr lang="ko-KR" altLang="en-US" dirty="0"/>
              <a:t>전류 제어</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2.2 Simulation</a:t>
            </a:r>
            <a:r>
              <a:rPr lang="ko-KR" altLang="en-US" sz="1600" b="1" dirty="0"/>
              <a:t> </a:t>
            </a:r>
            <a:br>
              <a:rPr lang="en-US" altLang="ko-KR" sz="1600" b="1" dirty="0"/>
            </a:br>
            <a:endParaRPr lang="en-US" altLang="ko-KR" sz="1600" b="1" dirty="0"/>
          </a:p>
          <a:p>
            <a:pPr lvl="2">
              <a:buClr>
                <a:srgbClr val="FFC000"/>
              </a:buClr>
            </a:pPr>
            <a:endParaRPr lang="en-US" altLang="ko-KR" sz="1400"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br>
              <a:rPr lang="en-US" altLang="ko-KR" sz="1400" b="1" dirty="0"/>
            </a:br>
            <a:br>
              <a:rPr lang="en-US" altLang="ko-KR" sz="1200" b="1" dirty="0"/>
            </a:b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9</a:t>
            </a:fld>
            <a:endParaRPr lang="ko-KR" altLang="en-US"/>
          </a:p>
        </p:txBody>
      </p:sp>
      <p:sp>
        <p:nvSpPr>
          <p:cNvPr id="8" name="내용 개체 틀 2">
            <a:extLst>
              <a:ext uri="{FF2B5EF4-FFF2-40B4-BE49-F238E27FC236}">
                <a16:creationId xmlns:a16="http://schemas.microsoft.com/office/drawing/2014/main" id="{710A3B70-0757-EF4A-9633-AE9F35F3F31E}"/>
              </a:ext>
            </a:extLst>
          </p:cNvPr>
          <p:cNvSpPr txBox="1">
            <a:spLocks/>
          </p:cNvSpPr>
          <p:nvPr/>
        </p:nvSpPr>
        <p:spPr bwMode="auto">
          <a:xfrm>
            <a:off x="5097016" y="1528309"/>
            <a:ext cx="4580905" cy="44209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85750" indent="-285750" algn="l" rtl="0" eaLnBrk="0" fontAlgn="ctr" latinLnBrk="1" hangingPunct="0">
              <a:spcBef>
                <a:spcPct val="20000"/>
              </a:spcBef>
              <a:spcAft>
                <a:spcPct val="0"/>
              </a:spcAft>
              <a:buClr>
                <a:srgbClr val="FD0000"/>
              </a:buClr>
              <a:buFont typeface="Wingdings" pitchFamily="2" charset="2"/>
              <a:buChar char="§"/>
              <a:defRPr kumimoji="1" sz="2000">
                <a:solidFill>
                  <a:srgbClr val="00427A"/>
                </a:solidFill>
                <a:latin typeface="맑은 고딕" pitchFamily="50" charset="-127"/>
                <a:ea typeface="맑은 고딕" pitchFamily="50" charset="-127"/>
                <a:cs typeface="+mn-cs"/>
              </a:defRPr>
            </a:lvl1pPr>
            <a:lvl2pPr marL="671513" indent="-195263" algn="l" rtl="0" eaLnBrk="0" fontAlgn="ctr" latinLnBrk="1" hangingPunct="0">
              <a:spcBef>
                <a:spcPct val="20000"/>
              </a:spcBef>
              <a:spcAft>
                <a:spcPct val="0"/>
              </a:spcAft>
              <a:buClr>
                <a:srgbClr val="FFC000"/>
              </a:buClr>
              <a:buFont typeface="Wingdings" pitchFamily="2" charset="2"/>
              <a:buChar char="§"/>
              <a:defRPr kumimoji="1" sz="1800">
                <a:solidFill>
                  <a:srgbClr val="00427A"/>
                </a:solidFill>
                <a:latin typeface="맑은 고딕" pitchFamily="50" charset="-127"/>
                <a:ea typeface="맑은 고딕" pitchFamily="50" charset="-127"/>
              </a:defRPr>
            </a:lvl2pPr>
            <a:lvl3pPr marL="1042988" indent="-180975" algn="l" rtl="0" eaLnBrk="0" fontAlgn="ctr" latinLnBrk="1" hangingPunct="0">
              <a:spcBef>
                <a:spcPct val="20000"/>
              </a:spcBef>
              <a:spcAft>
                <a:spcPct val="0"/>
              </a:spcAft>
              <a:buClr>
                <a:srgbClr val="00B050"/>
              </a:buClr>
              <a:buFont typeface="Wingdings" pitchFamily="2" charset="2"/>
              <a:buChar char="§"/>
              <a:defRPr kumimoji="1" sz="1600">
                <a:solidFill>
                  <a:srgbClr val="00427A"/>
                </a:solidFill>
                <a:latin typeface="맑은 고딕" pitchFamily="50" charset="-127"/>
                <a:ea typeface="맑은 고딕" pitchFamily="50" charset="-127"/>
              </a:defRPr>
            </a:lvl3pPr>
            <a:lvl4pPr marL="1423988" indent="-185738" algn="l" rtl="0" eaLnBrk="0" fontAlgn="ctr" latinLnBrk="1" hangingPunct="0">
              <a:spcBef>
                <a:spcPct val="20000"/>
              </a:spcBef>
              <a:spcAft>
                <a:spcPct val="0"/>
              </a:spcAft>
              <a:buClr>
                <a:srgbClr val="800000"/>
              </a:buClr>
              <a:buFont typeface="Wingdings" pitchFamily="2" charset="2"/>
              <a:buChar char="§"/>
              <a:defRPr kumimoji="1" sz="1400">
                <a:solidFill>
                  <a:srgbClr val="00427A"/>
                </a:solidFill>
                <a:latin typeface="맑은 고딕" pitchFamily="50" charset="-127"/>
                <a:ea typeface="맑은 고딕" pitchFamily="50" charset="-127"/>
              </a:defRPr>
            </a:lvl4pPr>
            <a:lvl5pPr marL="1814513" indent="-200025" algn="l" rtl="0" eaLnBrk="0" fontAlgn="ctr" latinLnBrk="1" hangingPunct="0">
              <a:spcBef>
                <a:spcPct val="20000"/>
              </a:spcBef>
              <a:spcAft>
                <a:spcPct val="0"/>
              </a:spcAft>
              <a:buClr>
                <a:srgbClr val="800000"/>
              </a:buClr>
              <a:buFont typeface="Wingdings" pitchFamily="2" charset="2"/>
              <a:buChar char="§"/>
              <a:defRPr kumimoji="1" sz="1200">
                <a:solidFill>
                  <a:srgbClr val="00427A"/>
                </a:solidFill>
                <a:latin typeface="맑은 고딕" pitchFamily="50" charset="-127"/>
                <a:ea typeface="맑은 고딕" pitchFamily="50" charset="-127"/>
              </a:defRPr>
            </a:lvl5pPr>
            <a:lvl6pPr marL="22717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6pPr>
            <a:lvl7pPr marL="27289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7pPr>
            <a:lvl8pPr marL="31861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8pPr>
            <a:lvl9pPr marL="36433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9pPr>
          </a:lstStyle>
          <a:p>
            <a:r>
              <a:rPr lang="ko-KR" altLang="en-US" sz="1800" b="0" kern="0" baseline="0" dirty="0"/>
              <a:t>인버터를 거친 </a:t>
            </a:r>
            <a:r>
              <a:rPr lang="en-US" altLang="ko-KR" sz="1800" b="0" kern="0" baseline="0" dirty="0"/>
              <a:t>3</a:t>
            </a:r>
            <a:r>
              <a:rPr lang="ko-KR" altLang="en-US" sz="1800" b="0" kern="0" baseline="0" dirty="0"/>
              <a:t>상 교류 전류</a:t>
            </a:r>
            <a:r>
              <a:rPr lang="en-US" altLang="ko-KR" sz="1800" b="0" kern="0" baseline="0" dirty="0"/>
              <a:t>,</a:t>
            </a:r>
            <a:br>
              <a:rPr lang="en-US" altLang="ko-KR" sz="1800" b="0" kern="0" baseline="0" dirty="0"/>
            </a:br>
            <a:r>
              <a:rPr lang="en-US" altLang="ko-KR" sz="1800" b="0" kern="0" baseline="0" dirty="0"/>
              <a:t>3</a:t>
            </a:r>
            <a:r>
              <a:rPr lang="ko-KR" altLang="en-US" sz="1800" b="0" kern="0" baseline="0" dirty="0"/>
              <a:t>상 전류를 </a:t>
            </a:r>
            <a:r>
              <a:rPr lang="en-US" altLang="ko-KR" sz="1800" b="0" kern="0" baseline="0" dirty="0"/>
              <a:t> </a:t>
            </a:r>
            <a:r>
              <a:rPr lang="ko-KR" altLang="en-US" sz="1800" b="0" kern="0" baseline="0" dirty="0" err="1"/>
              <a:t>좌표변환</a:t>
            </a:r>
            <a:r>
              <a:rPr lang="ko-KR" altLang="en-US" sz="1800" b="0" kern="0" baseline="0" dirty="0"/>
              <a:t> 하여 얻은 </a:t>
            </a:r>
            <a:r>
              <a:rPr lang="en-US" altLang="ko-KR" sz="1800" b="0" kern="0" baseline="0" dirty="0"/>
              <a:t>d-q</a:t>
            </a:r>
            <a:r>
              <a:rPr lang="ko-KR" altLang="en-US" sz="1800" b="0" kern="0" baseline="0" dirty="0"/>
              <a:t>축 전류</a:t>
            </a:r>
            <a:endParaRPr lang="en-US" altLang="ko-KR" sz="1800" b="0" kern="0" baseline="0" dirty="0"/>
          </a:p>
          <a:p>
            <a:endParaRPr lang="en-US" altLang="ko-KR" sz="1800" b="0" kern="0" baseline="0" dirty="0"/>
          </a:p>
          <a:p>
            <a:endParaRPr lang="en-US" altLang="ko-KR" sz="1800" b="0" kern="0" baseline="0" dirty="0"/>
          </a:p>
          <a:p>
            <a:endParaRPr lang="en-US" altLang="ko-KR" sz="1800" b="0" kern="0" baseline="0" dirty="0"/>
          </a:p>
          <a:p>
            <a:endParaRPr lang="en-US" altLang="ko-KR" sz="1800" b="0" kern="0" baseline="0" dirty="0"/>
          </a:p>
          <a:p>
            <a:endParaRPr lang="en-US" altLang="ko-KR" sz="1800" b="0" kern="0" baseline="0" dirty="0"/>
          </a:p>
          <a:p>
            <a:endParaRPr lang="ko-KR" altLang="en-US" sz="1800" b="0" kern="0" baseline="0" dirty="0"/>
          </a:p>
          <a:p>
            <a:r>
              <a:rPr lang="ko-KR" altLang="en-US" sz="1800" b="0" kern="0" baseline="0" dirty="0"/>
              <a:t> </a:t>
            </a:r>
            <a:r>
              <a:rPr lang="en-US" altLang="ko-KR" sz="1800" b="0" kern="0" baseline="0" dirty="0"/>
              <a:t>d-q</a:t>
            </a:r>
            <a:r>
              <a:rPr lang="ko-KR" altLang="en-US" sz="1800" b="0" kern="0" baseline="0" dirty="0"/>
              <a:t>축 지령 전류와 실제 전류 비교</a:t>
            </a:r>
          </a:p>
        </p:txBody>
      </p:sp>
      <p:pic>
        <p:nvPicPr>
          <p:cNvPr id="9" name="_x248655584" descr="EMB00002f1c9eb9">
            <a:extLst>
              <a:ext uri="{FF2B5EF4-FFF2-40B4-BE49-F238E27FC236}">
                <a16:creationId xmlns:a16="http://schemas.microsoft.com/office/drawing/2014/main" id="{4703E501-65E6-9447-9E44-782E21AA91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511" y="1390091"/>
            <a:ext cx="4543685" cy="217978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F4C83403-1D74-DE44-87EE-80ED677EC437}"/>
              </a:ext>
            </a:extLst>
          </p:cNvPr>
          <p:cNvSpPr>
            <a:spLocks noChangeArrowheads="1"/>
          </p:cNvSpPr>
          <p:nvPr/>
        </p:nvSpPr>
        <p:spPr bwMode="auto">
          <a:xfrm>
            <a:off x="416496" y="3424349"/>
            <a:ext cx="84023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11" name="_x247957408" descr="EMB00002af4a378">
            <a:extLst>
              <a:ext uri="{FF2B5EF4-FFF2-40B4-BE49-F238E27FC236}">
                <a16:creationId xmlns:a16="http://schemas.microsoft.com/office/drawing/2014/main" id="{F7CE31C6-AB0A-804A-9F25-E5B5D456A7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511" y="4025118"/>
            <a:ext cx="4536505" cy="22121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9E14B6-5B92-004D-BED9-EC4CA3116DA2}"/>
              </a:ext>
            </a:extLst>
          </p:cNvPr>
          <p:cNvSpPr txBox="1"/>
          <p:nvPr/>
        </p:nvSpPr>
        <p:spPr>
          <a:xfrm>
            <a:off x="0" y="1700808"/>
            <a:ext cx="848544" cy="276999"/>
          </a:xfrm>
          <a:prstGeom prst="rect">
            <a:avLst/>
          </a:prstGeom>
          <a:noFill/>
        </p:spPr>
        <p:txBody>
          <a:bodyPr wrap="square" rtlCol="0">
            <a:spAutoFit/>
          </a:bodyPr>
          <a:lstStyle/>
          <a:p>
            <a:r>
              <a:rPr kumimoji="1" lang="en-US" altLang="ko-KR" sz="1200" b="0" baseline="0" dirty="0">
                <a:latin typeface="맑은 고딕" panose="020B0503020000020004" pitchFamily="50" charset="-127"/>
                <a:ea typeface="맑은 고딕" panose="020B0503020000020004" pitchFamily="50" charset="-127"/>
              </a:rPr>
              <a:t>3</a:t>
            </a:r>
            <a:r>
              <a:rPr kumimoji="1" lang="ko-KR" altLang="en-US" sz="1200" b="0" baseline="0" dirty="0">
                <a:latin typeface="맑은 고딕" panose="020B0503020000020004" pitchFamily="50" charset="-127"/>
                <a:ea typeface="맑은 고딕" panose="020B0503020000020004" pitchFamily="50" charset="-127"/>
              </a:rPr>
              <a:t>상 전류</a:t>
            </a:r>
          </a:p>
        </p:txBody>
      </p:sp>
      <p:sp>
        <p:nvSpPr>
          <p:cNvPr id="12" name="TextBox 11">
            <a:extLst>
              <a:ext uri="{FF2B5EF4-FFF2-40B4-BE49-F238E27FC236}">
                <a16:creationId xmlns:a16="http://schemas.microsoft.com/office/drawing/2014/main" id="{CC09F550-8A70-1D4F-AE07-0D992C0AF820}"/>
              </a:ext>
            </a:extLst>
          </p:cNvPr>
          <p:cNvSpPr txBox="1"/>
          <p:nvPr/>
        </p:nvSpPr>
        <p:spPr>
          <a:xfrm>
            <a:off x="-596" y="2685582"/>
            <a:ext cx="848544" cy="276999"/>
          </a:xfrm>
          <a:prstGeom prst="rect">
            <a:avLst/>
          </a:prstGeom>
          <a:noFill/>
        </p:spPr>
        <p:txBody>
          <a:bodyPr wrap="square" rtlCol="0">
            <a:spAutoFit/>
          </a:bodyPr>
          <a:lstStyle/>
          <a:p>
            <a:r>
              <a:rPr kumimoji="1" lang="en-US" altLang="ko-KR" sz="1200" b="0" baseline="0" dirty="0">
                <a:latin typeface="맑은 고딕" panose="020B0503020000020004" pitchFamily="50" charset="-127"/>
                <a:ea typeface="맑은 고딕" panose="020B0503020000020004" pitchFamily="50" charset="-127"/>
              </a:rPr>
              <a:t>d-q </a:t>
            </a:r>
            <a:r>
              <a:rPr kumimoji="1" lang="ko-KR" altLang="en-US" sz="1200" b="0" baseline="0" dirty="0">
                <a:latin typeface="맑은 고딕" panose="020B0503020000020004" pitchFamily="50" charset="-127"/>
                <a:ea typeface="맑은 고딕" panose="020B0503020000020004" pitchFamily="50" charset="-127"/>
              </a:rPr>
              <a:t>전류</a:t>
            </a:r>
          </a:p>
        </p:txBody>
      </p:sp>
      <p:sp>
        <p:nvSpPr>
          <p:cNvPr id="13" name="TextBox 12">
            <a:extLst>
              <a:ext uri="{FF2B5EF4-FFF2-40B4-BE49-F238E27FC236}">
                <a16:creationId xmlns:a16="http://schemas.microsoft.com/office/drawing/2014/main" id="{FB371F2E-9AB5-AE46-9D4D-B0AEFF445E8F}"/>
              </a:ext>
            </a:extLst>
          </p:cNvPr>
          <p:cNvSpPr txBox="1"/>
          <p:nvPr/>
        </p:nvSpPr>
        <p:spPr>
          <a:xfrm>
            <a:off x="-596" y="4326742"/>
            <a:ext cx="848544" cy="461665"/>
          </a:xfrm>
          <a:prstGeom prst="rect">
            <a:avLst/>
          </a:prstGeom>
          <a:noFill/>
        </p:spPr>
        <p:txBody>
          <a:bodyPr wrap="square" rtlCol="0">
            <a:spAutoFit/>
          </a:bodyPr>
          <a:lstStyle/>
          <a:p>
            <a:r>
              <a:rPr kumimoji="1" lang="en-US" altLang="ko-KR" sz="1200" b="0" baseline="0" dirty="0">
                <a:latin typeface="맑은 고딕" panose="020B0503020000020004" pitchFamily="50" charset="-127"/>
                <a:ea typeface="맑은 고딕" panose="020B0503020000020004" pitchFamily="50" charset="-127"/>
              </a:rPr>
              <a:t>d-q </a:t>
            </a:r>
            <a:r>
              <a:rPr kumimoji="1" lang="ko-KR" altLang="en-US" sz="1200" b="0" baseline="0" dirty="0">
                <a:latin typeface="맑은 고딕" panose="020B0503020000020004" pitchFamily="50" charset="-127"/>
                <a:ea typeface="맑은 고딕" panose="020B0503020000020004" pitchFamily="50" charset="-127"/>
              </a:rPr>
              <a:t>전류 지령</a:t>
            </a:r>
          </a:p>
        </p:txBody>
      </p:sp>
      <p:sp>
        <p:nvSpPr>
          <p:cNvPr id="6" name="TextBox 5">
            <a:extLst>
              <a:ext uri="{FF2B5EF4-FFF2-40B4-BE49-F238E27FC236}">
                <a16:creationId xmlns:a16="http://schemas.microsoft.com/office/drawing/2014/main" id="{9BFA3D6E-33A8-D049-978C-1C43B35F7C7E}"/>
              </a:ext>
            </a:extLst>
          </p:cNvPr>
          <p:cNvSpPr txBox="1"/>
          <p:nvPr/>
        </p:nvSpPr>
        <p:spPr>
          <a:xfrm>
            <a:off x="3080792" y="980728"/>
            <a:ext cx="2113508" cy="338554"/>
          </a:xfrm>
          <a:prstGeom prst="rect">
            <a:avLst/>
          </a:prstGeom>
          <a:noFill/>
        </p:spPr>
        <p:txBody>
          <a:bodyPr wrap="square" rtlCol="0">
            <a:spAutoFit/>
          </a:bodyPr>
          <a:lstStyle/>
          <a:p>
            <a:r>
              <a:rPr kumimoji="1" lang="en-US" altLang="ko-KR" sz="1600" b="0" baseline="0" dirty="0">
                <a:latin typeface="맑은 고딕" panose="020B0503020000020004" pitchFamily="50" charset="-127"/>
                <a:ea typeface="맑은 고딕" panose="020B0503020000020004" pitchFamily="50" charset="-127"/>
              </a:rPr>
              <a:t>10 -&gt; 5</a:t>
            </a:r>
            <a:endParaRPr kumimoji="1" lang="ko-KR" altLang="en-US" sz="1600" b="0" baseline="0" dirty="0" err="1">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572267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 IPMSM </a:t>
            </a:r>
            <a:r>
              <a:rPr lang="ko-KR" altLang="en-US" dirty="0"/>
              <a:t>전류 제어</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2.2 Simulation</a:t>
            </a:r>
            <a:r>
              <a:rPr lang="ko-KR" altLang="en-US" sz="1600" b="1" dirty="0"/>
              <a:t> </a:t>
            </a:r>
            <a:br>
              <a:rPr lang="en-US" altLang="ko-KR" sz="1600" b="1" dirty="0"/>
            </a:br>
            <a:endParaRPr lang="en-US" altLang="ko-KR" sz="1600" b="1" dirty="0"/>
          </a:p>
          <a:p>
            <a:pPr lvl="2">
              <a:buClr>
                <a:srgbClr val="FFC000"/>
              </a:buClr>
            </a:pPr>
            <a:endParaRPr lang="en-US" altLang="ko-KR" sz="1400"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br>
              <a:rPr lang="en-US" altLang="ko-KR" sz="1400" b="1" dirty="0"/>
            </a:br>
            <a:br>
              <a:rPr lang="en-US" altLang="ko-KR" sz="1200" b="1" dirty="0"/>
            </a:b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10</a:t>
            </a:fld>
            <a:endParaRPr lang="ko-KR" altLang="en-US"/>
          </a:p>
        </p:txBody>
      </p:sp>
      <p:sp>
        <p:nvSpPr>
          <p:cNvPr id="10" name="Rectangle 10">
            <a:extLst>
              <a:ext uri="{FF2B5EF4-FFF2-40B4-BE49-F238E27FC236}">
                <a16:creationId xmlns:a16="http://schemas.microsoft.com/office/drawing/2014/main" id="{F4C83403-1D74-DE44-87EE-80ED677EC437}"/>
              </a:ext>
            </a:extLst>
          </p:cNvPr>
          <p:cNvSpPr>
            <a:spLocks noChangeArrowheads="1"/>
          </p:cNvSpPr>
          <p:nvPr/>
        </p:nvSpPr>
        <p:spPr bwMode="auto">
          <a:xfrm>
            <a:off x="416496" y="3424349"/>
            <a:ext cx="84023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sp>
        <p:nvSpPr>
          <p:cNvPr id="12" name="내용 개체 틀 2">
            <a:extLst>
              <a:ext uri="{FF2B5EF4-FFF2-40B4-BE49-F238E27FC236}">
                <a16:creationId xmlns:a16="http://schemas.microsoft.com/office/drawing/2014/main" id="{B9FE2FC6-9F54-3346-AB6A-8CD3568E6183}"/>
              </a:ext>
            </a:extLst>
          </p:cNvPr>
          <p:cNvSpPr txBox="1">
            <a:spLocks/>
          </p:cNvSpPr>
          <p:nvPr/>
        </p:nvSpPr>
        <p:spPr bwMode="auto">
          <a:xfrm>
            <a:off x="5146643" y="1328600"/>
            <a:ext cx="4774770" cy="450930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85750" indent="-285750" algn="l" rtl="0" eaLnBrk="0" fontAlgn="ctr" latinLnBrk="1" hangingPunct="0">
              <a:spcBef>
                <a:spcPct val="20000"/>
              </a:spcBef>
              <a:spcAft>
                <a:spcPct val="0"/>
              </a:spcAft>
              <a:buClr>
                <a:srgbClr val="FD0000"/>
              </a:buClr>
              <a:buFont typeface="Wingdings" pitchFamily="2" charset="2"/>
              <a:buChar char="§"/>
              <a:defRPr kumimoji="1" sz="2000">
                <a:solidFill>
                  <a:srgbClr val="00427A"/>
                </a:solidFill>
                <a:latin typeface="맑은 고딕" pitchFamily="50" charset="-127"/>
                <a:ea typeface="맑은 고딕" pitchFamily="50" charset="-127"/>
                <a:cs typeface="+mn-cs"/>
              </a:defRPr>
            </a:lvl1pPr>
            <a:lvl2pPr marL="671513" indent="-195263" algn="l" rtl="0" eaLnBrk="0" fontAlgn="ctr" latinLnBrk="1" hangingPunct="0">
              <a:spcBef>
                <a:spcPct val="20000"/>
              </a:spcBef>
              <a:spcAft>
                <a:spcPct val="0"/>
              </a:spcAft>
              <a:buClr>
                <a:srgbClr val="FFC000"/>
              </a:buClr>
              <a:buFont typeface="Wingdings" pitchFamily="2" charset="2"/>
              <a:buChar char="§"/>
              <a:defRPr kumimoji="1" sz="1800">
                <a:solidFill>
                  <a:srgbClr val="00427A"/>
                </a:solidFill>
                <a:latin typeface="맑은 고딕" pitchFamily="50" charset="-127"/>
                <a:ea typeface="맑은 고딕" pitchFamily="50" charset="-127"/>
              </a:defRPr>
            </a:lvl2pPr>
            <a:lvl3pPr marL="1042988" indent="-180975" algn="l" rtl="0" eaLnBrk="0" fontAlgn="ctr" latinLnBrk="1" hangingPunct="0">
              <a:spcBef>
                <a:spcPct val="20000"/>
              </a:spcBef>
              <a:spcAft>
                <a:spcPct val="0"/>
              </a:spcAft>
              <a:buClr>
                <a:srgbClr val="00B050"/>
              </a:buClr>
              <a:buFont typeface="Wingdings" pitchFamily="2" charset="2"/>
              <a:buChar char="§"/>
              <a:defRPr kumimoji="1" sz="1600">
                <a:solidFill>
                  <a:srgbClr val="00427A"/>
                </a:solidFill>
                <a:latin typeface="맑은 고딕" pitchFamily="50" charset="-127"/>
                <a:ea typeface="맑은 고딕" pitchFamily="50" charset="-127"/>
              </a:defRPr>
            </a:lvl3pPr>
            <a:lvl4pPr marL="1423988" indent="-185738" algn="l" rtl="0" eaLnBrk="0" fontAlgn="ctr" latinLnBrk="1" hangingPunct="0">
              <a:spcBef>
                <a:spcPct val="20000"/>
              </a:spcBef>
              <a:spcAft>
                <a:spcPct val="0"/>
              </a:spcAft>
              <a:buClr>
                <a:srgbClr val="800000"/>
              </a:buClr>
              <a:buFont typeface="Wingdings" pitchFamily="2" charset="2"/>
              <a:buChar char="§"/>
              <a:defRPr kumimoji="1" sz="1400">
                <a:solidFill>
                  <a:srgbClr val="00427A"/>
                </a:solidFill>
                <a:latin typeface="맑은 고딕" pitchFamily="50" charset="-127"/>
                <a:ea typeface="맑은 고딕" pitchFamily="50" charset="-127"/>
              </a:defRPr>
            </a:lvl4pPr>
            <a:lvl5pPr marL="1814513" indent="-200025" algn="l" rtl="0" eaLnBrk="0" fontAlgn="ctr" latinLnBrk="1" hangingPunct="0">
              <a:spcBef>
                <a:spcPct val="20000"/>
              </a:spcBef>
              <a:spcAft>
                <a:spcPct val="0"/>
              </a:spcAft>
              <a:buClr>
                <a:srgbClr val="800000"/>
              </a:buClr>
              <a:buFont typeface="Wingdings" pitchFamily="2" charset="2"/>
              <a:buChar char="§"/>
              <a:defRPr kumimoji="1" sz="1200">
                <a:solidFill>
                  <a:srgbClr val="00427A"/>
                </a:solidFill>
                <a:latin typeface="맑은 고딕" pitchFamily="50" charset="-127"/>
                <a:ea typeface="맑은 고딕" pitchFamily="50" charset="-127"/>
              </a:defRPr>
            </a:lvl5pPr>
            <a:lvl6pPr marL="22717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6pPr>
            <a:lvl7pPr marL="27289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7pPr>
            <a:lvl8pPr marL="31861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8pPr>
            <a:lvl9pPr marL="36433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9pPr>
          </a:lstStyle>
          <a:p>
            <a:r>
              <a:rPr lang="ko-KR" altLang="en-US" sz="1800" b="0" kern="0" baseline="0" dirty="0"/>
              <a:t>전류제어기를 통해 얻은 </a:t>
            </a:r>
            <a:r>
              <a:rPr lang="en-US" altLang="ko-KR" sz="1800" b="0" kern="0" baseline="0" dirty="0"/>
              <a:t>d-q</a:t>
            </a:r>
            <a:r>
              <a:rPr lang="ko-KR" altLang="en-US" sz="1800" b="0" kern="0" baseline="0" dirty="0"/>
              <a:t>축 전압 지령과 이를 좌표 변환한 </a:t>
            </a:r>
            <a:r>
              <a:rPr lang="en-US" altLang="ko-KR" sz="1800" b="0" kern="0" baseline="0" dirty="0"/>
              <a:t>3</a:t>
            </a:r>
            <a:r>
              <a:rPr lang="ko-KR" altLang="en-US" sz="1800" b="0" kern="0" baseline="0" dirty="0"/>
              <a:t>상 교류 전압 지령</a:t>
            </a:r>
            <a:endParaRPr lang="en-US" altLang="ko-KR" sz="1800" b="0" kern="0" baseline="0" dirty="0"/>
          </a:p>
          <a:p>
            <a:endParaRPr lang="en-US" altLang="ko-KR" sz="1800" b="0" kern="0" baseline="0" dirty="0"/>
          </a:p>
          <a:p>
            <a:endParaRPr lang="en-US" altLang="ko-KR" sz="1800" b="0" kern="0" baseline="0" dirty="0"/>
          </a:p>
          <a:p>
            <a:pPr marL="0" indent="0">
              <a:buFont typeface="Wingdings" pitchFamily="2" charset="2"/>
              <a:buNone/>
            </a:pPr>
            <a:endParaRPr lang="en-US" altLang="ko-KR" sz="1800" b="0" kern="0" baseline="0" dirty="0"/>
          </a:p>
          <a:p>
            <a:endParaRPr lang="en-US" altLang="ko-KR" sz="1800" b="0" kern="0" baseline="0" dirty="0"/>
          </a:p>
          <a:p>
            <a:endParaRPr lang="ko-KR" altLang="en-US" sz="1800" b="0" kern="0" baseline="0" dirty="0"/>
          </a:p>
          <a:p>
            <a:r>
              <a:rPr lang="en-US" altLang="ko-KR" sz="1800" b="0" kern="0" baseline="0" dirty="0"/>
              <a:t>q</a:t>
            </a:r>
            <a:r>
              <a:rPr lang="ko-KR" altLang="en-US" sz="1800" b="0" kern="0" baseline="0" dirty="0"/>
              <a:t>축 전류와 전동기의 토크를  비교 </a:t>
            </a:r>
            <a:br>
              <a:rPr lang="en-US" altLang="ko-KR" sz="1800" b="0" kern="0" baseline="0" dirty="0"/>
            </a:br>
            <a:r>
              <a:rPr lang="ko-KR" altLang="en-US" sz="1800" b="0" kern="0" baseline="0" dirty="0"/>
              <a:t>→ </a:t>
            </a:r>
            <a:r>
              <a:rPr lang="en-US" altLang="ko-KR" sz="1800" b="0" kern="0" baseline="0" dirty="0"/>
              <a:t>q</a:t>
            </a:r>
            <a:r>
              <a:rPr lang="ko-KR" altLang="en-US" sz="1800" b="0" kern="0" baseline="0" dirty="0"/>
              <a:t>축 전류와 토크 값이 같은 </a:t>
            </a:r>
            <a:r>
              <a:rPr lang="ko-KR" altLang="en-US" sz="1800" b="0" kern="0" baseline="0" dirty="0" err="1"/>
              <a:t>개형으로</a:t>
            </a:r>
            <a:r>
              <a:rPr lang="ko-KR" altLang="en-US" sz="1800" b="0" kern="0" baseline="0" dirty="0"/>
              <a:t> 출력됨을 확인 가능</a:t>
            </a:r>
            <a:r>
              <a:rPr lang="en-US" altLang="ko-KR" sz="1800" b="0" kern="0" baseline="0" dirty="0"/>
              <a:t>.</a:t>
            </a:r>
          </a:p>
          <a:p>
            <a:endParaRPr lang="en-US" altLang="ko-KR" sz="1800" b="0" kern="0" baseline="0" dirty="0"/>
          </a:p>
          <a:p>
            <a:r>
              <a:rPr lang="ko-KR" altLang="en-US" sz="1800" b="0" kern="0" baseline="0" dirty="0"/>
              <a:t>우수한 제어 성능 확인</a:t>
            </a:r>
            <a:endParaRPr lang="en-US" altLang="ko-KR" sz="1800" b="0" kern="0" baseline="0" dirty="0"/>
          </a:p>
        </p:txBody>
      </p:sp>
      <p:sp>
        <p:nvSpPr>
          <p:cNvPr id="13" name="Rectangle 10">
            <a:extLst>
              <a:ext uri="{FF2B5EF4-FFF2-40B4-BE49-F238E27FC236}">
                <a16:creationId xmlns:a16="http://schemas.microsoft.com/office/drawing/2014/main" id="{201B45EE-4DFF-8A48-81C1-2088B6D5153C}"/>
              </a:ext>
            </a:extLst>
          </p:cNvPr>
          <p:cNvSpPr>
            <a:spLocks noChangeArrowheads="1"/>
          </p:cNvSpPr>
          <p:nvPr/>
        </p:nvSpPr>
        <p:spPr bwMode="auto">
          <a:xfrm>
            <a:off x="434255" y="3519845"/>
            <a:ext cx="84023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14" name="_x359365136" descr="EMB00002af4a37f">
            <a:extLst>
              <a:ext uri="{FF2B5EF4-FFF2-40B4-BE49-F238E27FC236}">
                <a16:creationId xmlns:a16="http://schemas.microsoft.com/office/drawing/2014/main" id="{1796F4B9-DE0B-094B-B869-272C3E9D6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44" y="1341170"/>
            <a:ext cx="4837956" cy="231047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4">
            <a:extLst>
              <a:ext uri="{FF2B5EF4-FFF2-40B4-BE49-F238E27FC236}">
                <a16:creationId xmlns:a16="http://schemas.microsoft.com/office/drawing/2014/main" id="{0FBE8A66-34E1-4248-8144-6F323F72A4E7}"/>
              </a:ext>
            </a:extLst>
          </p:cNvPr>
          <p:cNvSpPr>
            <a:spLocks noChangeArrowheads="1"/>
          </p:cNvSpPr>
          <p:nvPr/>
        </p:nvSpPr>
        <p:spPr bwMode="auto">
          <a:xfrm>
            <a:off x="189920" y="3510995"/>
            <a:ext cx="952746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16" name="_x359364336" descr="EMB00002af4a383">
            <a:extLst>
              <a:ext uri="{FF2B5EF4-FFF2-40B4-BE49-F238E27FC236}">
                <a16:creationId xmlns:a16="http://schemas.microsoft.com/office/drawing/2014/main" id="{065CD966-57C9-0D45-AC18-0FA66AA10D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146" y="3738288"/>
            <a:ext cx="4919250" cy="21935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D2C5BB3-21EA-C948-88B6-753D15E9A350}"/>
              </a:ext>
            </a:extLst>
          </p:cNvPr>
          <p:cNvSpPr txBox="1"/>
          <p:nvPr/>
        </p:nvSpPr>
        <p:spPr>
          <a:xfrm>
            <a:off x="-67744" y="1906368"/>
            <a:ext cx="848544" cy="276999"/>
          </a:xfrm>
          <a:prstGeom prst="rect">
            <a:avLst/>
          </a:prstGeom>
          <a:noFill/>
        </p:spPr>
        <p:txBody>
          <a:bodyPr wrap="square" rtlCol="0">
            <a:spAutoFit/>
          </a:bodyPr>
          <a:lstStyle/>
          <a:p>
            <a:r>
              <a:rPr kumimoji="1" lang="en-US" altLang="ko-KR" sz="1200" b="0" baseline="0" dirty="0">
                <a:latin typeface="맑은 고딕" panose="020B0503020000020004" pitchFamily="50" charset="-127"/>
                <a:ea typeface="맑은 고딕" panose="020B0503020000020004" pitchFamily="50" charset="-127"/>
              </a:rPr>
              <a:t>d-q </a:t>
            </a:r>
            <a:r>
              <a:rPr kumimoji="1" lang="ko-KR" altLang="en-US" sz="1200" b="0" baseline="0" dirty="0">
                <a:latin typeface="맑은 고딕" panose="020B0503020000020004" pitchFamily="50" charset="-127"/>
                <a:ea typeface="맑은 고딕" panose="020B0503020000020004" pitchFamily="50" charset="-127"/>
              </a:rPr>
              <a:t>전압</a:t>
            </a:r>
          </a:p>
        </p:txBody>
      </p:sp>
      <p:sp>
        <p:nvSpPr>
          <p:cNvPr id="17" name="TextBox 16">
            <a:extLst>
              <a:ext uri="{FF2B5EF4-FFF2-40B4-BE49-F238E27FC236}">
                <a16:creationId xmlns:a16="http://schemas.microsoft.com/office/drawing/2014/main" id="{69854216-7DB1-7843-B4C8-BBD39C8539B0}"/>
              </a:ext>
            </a:extLst>
          </p:cNvPr>
          <p:cNvSpPr txBox="1"/>
          <p:nvPr/>
        </p:nvSpPr>
        <p:spPr>
          <a:xfrm>
            <a:off x="-67744" y="2904645"/>
            <a:ext cx="848544" cy="276999"/>
          </a:xfrm>
          <a:prstGeom prst="rect">
            <a:avLst/>
          </a:prstGeom>
          <a:noFill/>
        </p:spPr>
        <p:txBody>
          <a:bodyPr wrap="square" rtlCol="0">
            <a:spAutoFit/>
          </a:bodyPr>
          <a:lstStyle/>
          <a:p>
            <a:r>
              <a:rPr kumimoji="1" lang="en-US" altLang="ko-KR" sz="1200" b="0" baseline="0" dirty="0">
                <a:latin typeface="맑은 고딕" panose="020B0503020000020004" pitchFamily="50" charset="-127"/>
                <a:ea typeface="맑은 고딕" panose="020B0503020000020004" pitchFamily="50" charset="-127"/>
              </a:rPr>
              <a:t>3</a:t>
            </a:r>
            <a:r>
              <a:rPr kumimoji="1" lang="ko-KR" altLang="en-US" sz="1200" b="0" baseline="0" dirty="0">
                <a:latin typeface="맑은 고딕" panose="020B0503020000020004" pitchFamily="50" charset="-127"/>
                <a:ea typeface="맑은 고딕" panose="020B0503020000020004" pitchFamily="50" charset="-127"/>
              </a:rPr>
              <a:t>상 전압</a:t>
            </a:r>
          </a:p>
        </p:txBody>
      </p:sp>
      <p:sp>
        <p:nvSpPr>
          <p:cNvPr id="18" name="TextBox 17">
            <a:extLst>
              <a:ext uri="{FF2B5EF4-FFF2-40B4-BE49-F238E27FC236}">
                <a16:creationId xmlns:a16="http://schemas.microsoft.com/office/drawing/2014/main" id="{65558482-F4A9-B64B-8628-6ECD56FF02A7}"/>
              </a:ext>
            </a:extLst>
          </p:cNvPr>
          <p:cNvSpPr txBox="1"/>
          <p:nvPr/>
        </p:nvSpPr>
        <p:spPr>
          <a:xfrm>
            <a:off x="-32203" y="5087040"/>
            <a:ext cx="848544" cy="276999"/>
          </a:xfrm>
          <a:prstGeom prst="rect">
            <a:avLst/>
          </a:prstGeom>
          <a:noFill/>
        </p:spPr>
        <p:txBody>
          <a:bodyPr wrap="square" rtlCol="0">
            <a:spAutoFit/>
          </a:bodyPr>
          <a:lstStyle/>
          <a:p>
            <a:r>
              <a:rPr kumimoji="1" lang="en-US" altLang="ko-KR" sz="1200" b="0" baseline="0" dirty="0">
                <a:latin typeface="맑은 고딕" panose="020B0503020000020004" pitchFamily="50" charset="-127"/>
                <a:ea typeface="맑은 고딕" panose="020B0503020000020004" pitchFamily="50" charset="-127"/>
              </a:rPr>
              <a:t>q</a:t>
            </a:r>
            <a:r>
              <a:rPr kumimoji="1" lang="ko-KR" altLang="en-US" sz="1200" b="0" baseline="0" dirty="0">
                <a:latin typeface="맑은 고딕" panose="020B0503020000020004" pitchFamily="50" charset="-127"/>
                <a:ea typeface="맑은 고딕" panose="020B0503020000020004" pitchFamily="50" charset="-127"/>
              </a:rPr>
              <a:t>축 전류</a:t>
            </a:r>
          </a:p>
        </p:txBody>
      </p:sp>
      <p:sp>
        <p:nvSpPr>
          <p:cNvPr id="19" name="TextBox 18">
            <a:extLst>
              <a:ext uri="{FF2B5EF4-FFF2-40B4-BE49-F238E27FC236}">
                <a16:creationId xmlns:a16="http://schemas.microsoft.com/office/drawing/2014/main" id="{85412BA0-BFEF-0A4D-A879-5AEABB0D787D}"/>
              </a:ext>
            </a:extLst>
          </p:cNvPr>
          <p:cNvSpPr txBox="1"/>
          <p:nvPr/>
        </p:nvSpPr>
        <p:spPr>
          <a:xfrm>
            <a:off x="-12497" y="4048138"/>
            <a:ext cx="848544" cy="276999"/>
          </a:xfrm>
          <a:prstGeom prst="rect">
            <a:avLst/>
          </a:prstGeom>
          <a:noFill/>
        </p:spPr>
        <p:txBody>
          <a:bodyPr wrap="square" rtlCol="0">
            <a:spAutoFit/>
          </a:bodyPr>
          <a:lstStyle/>
          <a:p>
            <a:r>
              <a:rPr kumimoji="1" lang="ko-KR" altLang="en-US" sz="1200" b="0" baseline="0" dirty="0">
                <a:latin typeface="맑은 고딕" panose="020B0503020000020004" pitchFamily="50" charset="-127"/>
                <a:ea typeface="맑은 고딕" panose="020B0503020000020004" pitchFamily="50" charset="-127"/>
              </a:rPr>
              <a:t>토크</a:t>
            </a:r>
          </a:p>
        </p:txBody>
      </p:sp>
    </p:spTree>
    <p:extLst>
      <p:ext uri="{BB962C8B-B14F-4D97-AF65-F5344CB8AC3E}">
        <p14:creationId xmlns:p14="http://schemas.microsoft.com/office/powerpoint/2010/main" val="2807648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 IPMSM </a:t>
            </a:r>
            <a:r>
              <a:rPr lang="ko-KR" altLang="en-US" dirty="0"/>
              <a:t>전류 제어</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2.2 Simulation</a:t>
            </a:r>
            <a:r>
              <a:rPr lang="ko-KR" altLang="en-US" sz="1600" b="1" dirty="0"/>
              <a:t> </a:t>
            </a:r>
            <a:br>
              <a:rPr lang="en-US" altLang="ko-KR" sz="1600" b="1" dirty="0"/>
            </a:br>
            <a:endParaRPr lang="en-US" altLang="ko-KR" sz="1600" b="1" dirty="0"/>
          </a:p>
          <a:p>
            <a:pPr lvl="2">
              <a:buClr>
                <a:srgbClr val="FFC000"/>
              </a:buClr>
            </a:pPr>
            <a:endParaRPr lang="en-US" altLang="ko-KR" sz="1400"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br>
              <a:rPr lang="en-US" altLang="ko-KR" sz="1400" b="1" dirty="0"/>
            </a:br>
            <a:br>
              <a:rPr lang="en-US" altLang="ko-KR" sz="1200" b="1" dirty="0"/>
            </a:b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11</a:t>
            </a:fld>
            <a:endParaRPr lang="ko-KR" altLang="en-US"/>
          </a:p>
        </p:txBody>
      </p:sp>
      <p:sp>
        <p:nvSpPr>
          <p:cNvPr id="25" name="내용 개체 틀 2">
            <a:extLst>
              <a:ext uri="{FF2B5EF4-FFF2-40B4-BE49-F238E27FC236}">
                <a16:creationId xmlns:a16="http://schemas.microsoft.com/office/drawing/2014/main" id="{686A0E70-44E9-2340-8977-1EE51959B9A4}"/>
              </a:ext>
            </a:extLst>
          </p:cNvPr>
          <p:cNvSpPr txBox="1">
            <a:spLocks/>
          </p:cNvSpPr>
          <p:nvPr/>
        </p:nvSpPr>
        <p:spPr bwMode="auto">
          <a:xfrm>
            <a:off x="5138261" y="1604802"/>
            <a:ext cx="4774770" cy="3336365"/>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85750" indent="-285750" algn="l" rtl="0" eaLnBrk="0" fontAlgn="ctr" latinLnBrk="1" hangingPunct="0">
              <a:spcBef>
                <a:spcPct val="20000"/>
              </a:spcBef>
              <a:spcAft>
                <a:spcPct val="0"/>
              </a:spcAft>
              <a:buClr>
                <a:srgbClr val="FD0000"/>
              </a:buClr>
              <a:buFont typeface="Wingdings" pitchFamily="2" charset="2"/>
              <a:buChar char="§"/>
              <a:defRPr kumimoji="1" sz="2000">
                <a:solidFill>
                  <a:srgbClr val="00427A"/>
                </a:solidFill>
                <a:latin typeface="맑은 고딕" pitchFamily="50" charset="-127"/>
                <a:ea typeface="맑은 고딕" pitchFamily="50" charset="-127"/>
                <a:cs typeface="+mn-cs"/>
              </a:defRPr>
            </a:lvl1pPr>
            <a:lvl2pPr marL="671513" indent="-195263" algn="l" rtl="0" eaLnBrk="0" fontAlgn="ctr" latinLnBrk="1" hangingPunct="0">
              <a:spcBef>
                <a:spcPct val="20000"/>
              </a:spcBef>
              <a:spcAft>
                <a:spcPct val="0"/>
              </a:spcAft>
              <a:buClr>
                <a:srgbClr val="FFC000"/>
              </a:buClr>
              <a:buFont typeface="Wingdings" pitchFamily="2" charset="2"/>
              <a:buChar char="§"/>
              <a:defRPr kumimoji="1" sz="1800">
                <a:solidFill>
                  <a:srgbClr val="00427A"/>
                </a:solidFill>
                <a:latin typeface="맑은 고딕" pitchFamily="50" charset="-127"/>
                <a:ea typeface="맑은 고딕" pitchFamily="50" charset="-127"/>
              </a:defRPr>
            </a:lvl2pPr>
            <a:lvl3pPr marL="1042988" indent="-180975" algn="l" rtl="0" eaLnBrk="0" fontAlgn="ctr" latinLnBrk="1" hangingPunct="0">
              <a:spcBef>
                <a:spcPct val="20000"/>
              </a:spcBef>
              <a:spcAft>
                <a:spcPct val="0"/>
              </a:spcAft>
              <a:buClr>
                <a:srgbClr val="00B050"/>
              </a:buClr>
              <a:buFont typeface="Wingdings" pitchFamily="2" charset="2"/>
              <a:buChar char="§"/>
              <a:defRPr kumimoji="1" sz="1600">
                <a:solidFill>
                  <a:srgbClr val="00427A"/>
                </a:solidFill>
                <a:latin typeface="맑은 고딕" pitchFamily="50" charset="-127"/>
                <a:ea typeface="맑은 고딕" pitchFamily="50" charset="-127"/>
              </a:defRPr>
            </a:lvl3pPr>
            <a:lvl4pPr marL="1423988" indent="-185738" algn="l" rtl="0" eaLnBrk="0" fontAlgn="ctr" latinLnBrk="1" hangingPunct="0">
              <a:spcBef>
                <a:spcPct val="20000"/>
              </a:spcBef>
              <a:spcAft>
                <a:spcPct val="0"/>
              </a:spcAft>
              <a:buClr>
                <a:srgbClr val="800000"/>
              </a:buClr>
              <a:buFont typeface="Wingdings" pitchFamily="2" charset="2"/>
              <a:buChar char="§"/>
              <a:defRPr kumimoji="1" sz="1400">
                <a:solidFill>
                  <a:srgbClr val="00427A"/>
                </a:solidFill>
                <a:latin typeface="맑은 고딕" pitchFamily="50" charset="-127"/>
                <a:ea typeface="맑은 고딕" pitchFamily="50" charset="-127"/>
              </a:defRPr>
            </a:lvl4pPr>
            <a:lvl5pPr marL="1814513" indent="-200025" algn="l" rtl="0" eaLnBrk="0" fontAlgn="ctr" latinLnBrk="1" hangingPunct="0">
              <a:spcBef>
                <a:spcPct val="20000"/>
              </a:spcBef>
              <a:spcAft>
                <a:spcPct val="0"/>
              </a:spcAft>
              <a:buClr>
                <a:srgbClr val="800000"/>
              </a:buClr>
              <a:buFont typeface="Wingdings" pitchFamily="2" charset="2"/>
              <a:buChar char="§"/>
              <a:defRPr kumimoji="1" sz="1200">
                <a:solidFill>
                  <a:srgbClr val="00427A"/>
                </a:solidFill>
                <a:latin typeface="맑은 고딕" pitchFamily="50" charset="-127"/>
                <a:ea typeface="맑은 고딕" pitchFamily="50" charset="-127"/>
              </a:defRPr>
            </a:lvl5pPr>
            <a:lvl6pPr marL="22717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6pPr>
            <a:lvl7pPr marL="27289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7pPr>
            <a:lvl8pPr marL="31861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8pPr>
            <a:lvl9pPr marL="36433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9pPr>
          </a:lstStyle>
          <a:p>
            <a:r>
              <a:rPr lang="ko-KR" altLang="en-US" sz="1800" b="0" kern="0" baseline="0" dirty="0"/>
              <a:t>   값에 따른 </a:t>
            </a:r>
            <a:r>
              <a:rPr lang="ko-KR" altLang="en-US" sz="1800" b="0" kern="0" baseline="0" dirty="0" err="1"/>
              <a:t>비례적분</a:t>
            </a:r>
            <a:r>
              <a:rPr lang="ko-KR" altLang="en-US" sz="1800" b="0" kern="0" baseline="0" dirty="0"/>
              <a:t> 전류 제어기의 성능 비교 </a:t>
            </a:r>
            <a:endParaRPr lang="en-US" altLang="ko-KR" sz="1800" b="0" kern="0" baseline="0" dirty="0"/>
          </a:p>
          <a:p>
            <a:endParaRPr lang="en-US" altLang="ko-KR" sz="1800" b="0" kern="0" baseline="0" dirty="0"/>
          </a:p>
          <a:p>
            <a:endParaRPr lang="en-US" altLang="ko-KR" sz="1800" b="0" kern="0" baseline="0" dirty="0"/>
          </a:p>
          <a:p>
            <a:endParaRPr lang="en-US" altLang="ko-KR" sz="1800" b="0" kern="0" baseline="0" dirty="0"/>
          </a:p>
          <a:p>
            <a:endParaRPr lang="en-US" altLang="ko-KR" sz="1800" b="0" kern="0" baseline="0" dirty="0"/>
          </a:p>
          <a:p>
            <a:pPr marL="0" indent="0">
              <a:buNone/>
            </a:pPr>
            <a:endParaRPr lang="ko-KR" altLang="en-US" sz="1800" b="0" kern="0" baseline="0" dirty="0"/>
          </a:p>
          <a:p>
            <a:r>
              <a:rPr lang="ko-KR" altLang="en-US" sz="1800" b="0" kern="0" baseline="0" dirty="0"/>
              <a:t>     </a:t>
            </a:r>
            <a:r>
              <a:rPr lang="en-US" altLang="ko-KR" sz="1800" b="0" kern="0" baseline="0" dirty="0"/>
              <a:t>(</a:t>
            </a:r>
            <a:r>
              <a:rPr lang="ko-KR" altLang="en-US" sz="1800" b="0" kern="0" baseline="0" dirty="0"/>
              <a:t>제어 대역폭</a:t>
            </a:r>
            <a:r>
              <a:rPr lang="en-US" altLang="ko-KR" sz="1800" b="0" kern="0" baseline="0" dirty="0"/>
              <a:t>)</a:t>
            </a:r>
            <a:r>
              <a:rPr lang="ko-KR" altLang="en-US" sz="1800" b="0" kern="0" baseline="0" dirty="0"/>
              <a:t>값이 클수록 실제 전류가 지령 전류를 추종하는 </a:t>
            </a:r>
            <a:r>
              <a:rPr lang="ko-KR" altLang="en-US" sz="1800" b="0" kern="0" baseline="0" dirty="0" err="1"/>
              <a:t>속응성이</a:t>
            </a:r>
            <a:r>
              <a:rPr lang="ko-KR" altLang="en-US" sz="1800" b="0" kern="0" baseline="0" dirty="0"/>
              <a:t> 향상됨을 확인 할 수 있다</a:t>
            </a:r>
            <a:r>
              <a:rPr lang="en-US" altLang="ko-KR" sz="1800" b="0" kern="0" baseline="0" dirty="0"/>
              <a:t>.</a:t>
            </a:r>
            <a:endParaRPr lang="ko-KR" altLang="en-US" sz="1800" b="0" kern="0" baseline="0" dirty="0"/>
          </a:p>
        </p:txBody>
      </p:sp>
      <p:sp>
        <p:nvSpPr>
          <p:cNvPr id="26" name="Rectangle 10">
            <a:extLst>
              <a:ext uri="{FF2B5EF4-FFF2-40B4-BE49-F238E27FC236}">
                <a16:creationId xmlns:a16="http://schemas.microsoft.com/office/drawing/2014/main" id="{AEAD9CFC-EF51-004B-ABD6-6441C296EA3A}"/>
              </a:ext>
            </a:extLst>
          </p:cNvPr>
          <p:cNvSpPr>
            <a:spLocks noChangeArrowheads="1"/>
          </p:cNvSpPr>
          <p:nvPr/>
        </p:nvSpPr>
        <p:spPr bwMode="auto">
          <a:xfrm>
            <a:off x="416496" y="3424349"/>
            <a:ext cx="84023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sp>
        <p:nvSpPr>
          <p:cNvPr id="27" name="Rectangle 4">
            <a:extLst>
              <a:ext uri="{FF2B5EF4-FFF2-40B4-BE49-F238E27FC236}">
                <a16:creationId xmlns:a16="http://schemas.microsoft.com/office/drawing/2014/main" id="{4B687613-C8D5-9742-AA98-BFAE55CC58B7}"/>
              </a:ext>
            </a:extLst>
          </p:cNvPr>
          <p:cNvSpPr>
            <a:spLocks noChangeArrowheads="1"/>
          </p:cNvSpPr>
          <p:nvPr/>
        </p:nvSpPr>
        <p:spPr bwMode="auto">
          <a:xfrm>
            <a:off x="172161" y="3415499"/>
            <a:ext cx="952746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28" name="_x359367936" descr="EMB00002af4a3a4">
            <a:extLst>
              <a:ext uri="{FF2B5EF4-FFF2-40B4-BE49-F238E27FC236}">
                <a16:creationId xmlns:a16="http://schemas.microsoft.com/office/drawing/2014/main" id="{F13AEC1F-3302-3641-B0AB-A38FD29755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971" y="1678010"/>
            <a:ext cx="4357424" cy="2152264"/>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4">
            <a:extLst>
              <a:ext uri="{FF2B5EF4-FFF2-40B4-BE49-F238E27FC236}">
                <a16:creationId xmlns:a16="http://schemas.microsoft.com/office/drawing/2014/main" id="{49152747-87E5-654E-8C75-1FD94306BF04}"/>
              </a:ext>
            </a:extLst>
          </p:cNvPr>
          <p:cNvSpPr>
            <a:spLocks noChangeArrowheads="1"/>
          </p:cNvSpPr>
          <p:nvPr/>
        </p:nvSpPr>
        <p:spPr bwMode="auto">
          <a:xfrm>
            <a:off x="0" y="3460569"/>
            <a:ext cx="934075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30" name="_x359368176" descr="EMB00002af4a3a7">
            <a:extLst>
              <a:ext uri="{FF2B5EF4-FFF2-40B4-BE49-F238E27FC236}">
                <a16:creationId xmlns:a16="http://schemas.microsoft.com/office/drawing/2014/main" id="{037E70A9-C467-B441-B067-4BA2A80996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838" y="4125809"/>
            <a:ext cx="4356558" cy="192478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1031DB15-096B-454D-9286-92936E67ABC5}"/>
              </a:ext>
            </a:extLst>
          </p:cNvPr>
          <p:cNvSpPr txBox="1"/>
          <p:nvPr/>
        </p:nvSpPr>
        <p:spPr>
          <a:xfrm>
            <a:off x="488504" y="1399352"/>
            <a:ext cx="2432076" cy="276999"/>
          </a:xfrm>
          <a:prstGeom prst="rect">
            <a:avLst/>
          </a:prstGeom>
          <a:noFill/>
        </p:spPr>
        <p:txBody>
          <a:bodyPr wrap="none" rtlCol="0">
            <a:spAutoFit/>
          </a:bodyPr>
          <a:lstStyle/>
          <a:p>
            <a:r>
              <a:rPr lang="pl-PL" altLang="ko-KR" sz="1200" b="0" baseline="0" dirty="0">
                <a:latin typeface="맑은 고딕" panose="020B0503020000020004" pitchFamily="50" charset="-127"/>
                <a:ea typeface="맑은 고딕" panose="020B0503020000020004" pitchFamily="50" charset="-127"/>
              </a:rPr>
              <a:t>f_cc = 400., w_cc = 2 * PI * f_cc;</a:t>
            </a:r>
            <a:endParaRPr lang="ko-KR" altLang="en-US" sz="1200" b="0" baseline="0" dirty="0" err="1">
              <a:latin typeface="맑은 고딕" panose="020B0503020000020004" pitchFamily="50" charset="-127"/>
              <a:ea typeface="맑은 고딕" panose="020B0503020000020004" pitchFamily="50" charset="-127"/>
            </a:endParaRPr>
          </a:p>
        </p:txBody>
      </p:sp>
      <p:sp>
        <p:nvSpPr>
          <p:cNvPr id="32" name="TextBox 31">
            <a:extLst>
              <a:ext uri="{FF2B5EF4-FFF2-40B4-BE49-F238E27FC236}">
                <a16:creationId xmlns:a16="http://schemas.microsoft.com/office/drawing/2014/main" id="{9783EE5F-A007-FD43-8E6A-23D39080B9FF}"/>
              </a:ext>
            </a:extLst>
          </p:cNvPr>
          <p:cNvSpPr txBox="1"/>
          <p:nvPr/>
        </p:nvSpPr>
        <p:spPr>
          <a:xfrm>
            <a:off x="488504" y="3784854"/>
            <a:ext cx="2432076" cy="276999"/>
          </a:xfrm>
          <a:prstGeom prst="rect">
            <a:avLst/>
          </a:prstGeom>
          <a:noFill/>
        </p:spPr>
        <p:txBody>
          <a:bodyPr wrap="none" rtlCol="0">
            <a:spAutoFit/>
          </a:bodyPr>
          <a:lstStyle/>
          <a:p>
            <a:r>
              <a:rPr lang="pl-PL" altLang="ko-KR" sz="1200" b="0" baseline="0" dirty="0">
                <a:latin typeface="맑은 고딕" panose="020B0503020000020004" pitchFamily="50" charset="-127"/>
                <a:ea typeface="맑은 고딕" panose="020B0503020000020004" pitchFamily="50" charset="-127"/>
              </a:rPr>
              <a:t>f_cc = </a:t>
            </a:r>
            <a:r>
              <a:rPr lang="en-US" altLang="ko-KR" sz="1200" b="0" baseline="0" dirty="0">
                <a:latin typeface="맑은 고딕" panose="020B0503020000020004" pitchFamily="50" charset="-127"/>
                <a:ea typeface="맑은 고딕" panose="020B0503020000020004" pitchFamily="50" charset="-127"/>
              </a:rPr>
              <a:t>8</a:t>
            </a:r>
            <a:r>
              <a:rPr lang="pl-PL" altLang="ko-KR" sz="1200" b="0" baseline="0" dirty="0">
                <a:latin typeface="맑은 고딕" panose="020B0503020000020004" pitchFamily="50" charset="-127"/>
                <a:ea typeface="맑은 고딕" panose="020B0503020000020004" pitchFamily="50" charset="-127"/>
              </a:rPr>
              <a:t>00., w_cc = 2 * PI * f_cc;</a:t>
            </a:r>
            <a:endParaRPr lang="ko-KR" altLang="en-US" sz="1200" b="0" baseline="0" dirty="0" err="1">
              <a:latin typeface="맑은 고딕" panose="020B0503020000020004" pitchFamily="50" charset="-127"/>
              <a:ea typeface="맑은 고딕" panose="020B0503020000020004" pitchFamily="50" charset="-127"/>
            </a:endParaRPr>
          </a:p>
        </p:txBody>
      </p:sp>
      <p:graphicFrame>
        <p:nvGraphicFramePr>
          <p:cNvPr id="33" name="개체 32">
            <a:extLst>
              <a:ext uri="{FF2B5EF4-FFF2-40B4-BE49-F238E27FC236}">
                <a16:creationId xmlns:a16="http://schemas.microsoft.com/office/drawing/2014/main" id="{66DE6DF8-BB96-B449-A47C-7D6090D93F26}"/>
              </a:ext>
            </a:extLst>
          </p:cNvPr>
          <p:cNvGraphicFramePr>
            <a:graphicFrameLocks noChangeAspect="1"/>
          </p:cNvGraphicFramePr>
          <p:nvPr>
            <p:extLst>
              <p:ext uri="{D42A27DB-BD31-4B8C-83A1-F6EECF244321}">
                <p14:modId xmlns:p14="http://schemas.microsoft.com/office/powerpoint/2010/main" val="1508628302"/>
              </p:ext>
            </p:extLst>
          </p:nvPr>
        </p:nvGraphicFramePr>
        <p:xfrm>
          <a:off x="5550053" y="3907489"/>
          <a:ext cx="317500" cy="228600"/>
        </p:xfrm>
        <a:graphic>
          <a:graphicData uri="http://schemas.openxmlformats.org/presentationml/2006/ole">
            <mc:AlternateContent xmlns:mc="http://schemas.openxmlformats.org/markup-compatibility/2006">
              <mc:Choice xmlns:v="urn:schemas-microsoft-com:vml" Requires="v">
                <p:oleObj spid="_x0000_s4161" name="Equation" r:id="rId5" imgW="317160" imgH="228600" progId="Equation.DSMT4">
                  <p:embed/>
                </p:oleObj>
              </mc:Choice>
              <mc:Fallback>
                <p:oleObj name="Equation" r:id="rId5" imgW="317160" imgH="228600" progId="Equation.DSMT4">
                  <p:embed/>
                  <p:pic>
                    <p:nvPicPr>
                      <p:cNvPr id="10" name="개체 9">
                        <a:extLst>
                          <a:ext uri="{FF2B5EF4-FFF2-40B4-BE49-F238E27FC236}">
                            <a16:creationId xmlns:a16="http://schemas.microsoft.com/office/drawing/2014/main" id="{EABAFB02-BEF2-4E0F-98F6-620891D0679D}"/>
                          </a:ext>
                        </a:extLst>
                      </p:cNvPr>
                      <p:cNvPicPr/>
                      <p:nvPr/>
                    </p:nvPicPr>
                    <p:blipFill>
                      <a:blip r:embed="rId6"/>
                      <a:stretch>
                        <a:fillRect/>
                      </a:stretch>
                    </p:blipFill>
                    <p:spPr>
                      <a:xfrm>
                        <a:off x="5550053" y="3907489"/>
                        <a:ext cx="317500" cy="228600"/>
                      </a:xfrm>
                      <a:prstGeom prst="rect">
                        <a:avLst/>
                      </a:prstGeom>
                    </p:spPr>
                  </p:pic>
                </p:oleObj>
              </mc:Fallback>
            </mc:AlternateContent>
          </a:graphicData>
        </a:graphic>
      </p:graphicFrame>
      <p:graphicFrame>
        <p:nvGraphicFramePr>
          <p:cNvPr id="34" name="개체 33">
            <a:extLst>
              <a:ext uri="{FF2B5EF4-FFF2-40B4-BE49-F238E27FC236}">
                <a16:creationId xmlns:a16="http://schemas.microsoft.com/office/drawing/2014/main" id="{6FAAF1A6-BB32-914A-A612-29D7160CA3E5}"/>
              </a:ext>
            </a:extLst>
          </p:cNvPr>
          <p:cNvGraphicFramePr>
            <a:graphicFrameLocks noChangeAspect="1"/>
          </p:cNvGraphicFramePr>
          <p:nvPr>
            <p:extLst/>
          </p:nvPr>
        </p:nvGraphicFramePr>
        <p:xfrm>
          <a:off x="5445614" y="1678010"/>
          <a:ext cx="317500" cy="228600"/>
        </p:xfrm>
        <a:graphic>
          <a:graphicData uri="http://schemas.openxmlformats.org/presentationml/2006/ole">
            <mc:AlternateContent xmlns:mc="http://schemas.openxmlformats.org/markup-compatibility/2006">
              <mc:Choice xmlns:v="urn:schemas-microsoft-com:vml" Requires="v">
                <p:oleObj spid="_x0000_s4162" name="Equation" r:id="rId7" imgW="317160" imgH="228600" progId="Equation.DSMT4">
                  <p:embed/>
                </p:oleObj>
              </mc:Choice>
              <mc:Fallback>
                <p:oleObj name="Equation" r:id="rId7" imgW="317160" imgH="228600" progId="Equation.DSMT4">
                  <p:embed/>
                  <p:pic>
                    <p:nvPicPr>
                      <p:cNvPr id="17" name="개체 16">
                        <a:extLst>
                          <a:ext uri="{FF2B5EF4-FFF2-40B4-BE49-F238E27FC236}">
                            <a16:creationId xmlns:a16="http://schemas.microsoft.com/office/drawing/2014/main" id="{05DDCCDD-8830-4D8E-A10D-B5183DC3CBC5}"/>
                          </a:ext>
                        </a:extLst>
                      </p:cNvPr>
                      <p:cNvPicPr/>
                      <p:nvPr/>
                    </p:nvPicPr>
                    <p:blipFill>
                      <a:blip r:embed="rId8"/>
                      <a:stretch>
                        <a:fillRect/>
                      </a:stretch>
                    </p:blipFill>
                    <p:spPr>
                      <a:xfrm>
                        <a:off x="5445614" y="1678010"/>
                        <a:ext cx="317500" cy="228600"/>
                      </a:xfrm>
                      <a:prstGeom prst="rect">
                        <a:avLst/>
                      </a:prstGeom>
                    </p:spPr>
                  </p:pic>
                </p:oleObj>
              </mc:Fallback>
            </mc:AlternateContent>
          </a:graphicData>
        </a:graphic>
      </p:graphicFrame>
    </p:spTree>
    <p:extLst>
      <p:ext uri="{BB962C8B-B14F-4D97-AF65-F5344CB8AC3E}">
        <p14:creationId xmlns:p14="http://schemas.microsoft.com/office/powerpoint/2010/main" val="3160023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91E2A662-F497-6448-9E6B-7072E49C0873}"/>
              </a:ext>
            </a:extLst>
          </p:cNvPr>
          <p:cNvPicPr>
            <a:picLocks noChangeAspect="1"/>
          </p:cNvPicPr>
          <p:nvPr/>
        </p:nvPicPr>
        <p:blipFill>
          <a:blip r:embed="rId4"/>
          <a:stretch>
            <a:fillRect/>
          </a:stretch>
        </p:blipFill>
        <p:spPr>
          <a:xfrm>
            <a:off x="1928664" y="1225992"/>
            <a:ext cx="5651704" cy="2671714"/>
          </a:xfrm>
          <a:prstGeom prst="rect">
            <a:avLst/>
          </a:prstGeom>
        </p:spPr>
      </p:pic>
      <p:sp>
        <p:nvSpPr>
          <p:cNvPr id="2" name="제목 1"/>
          <p:cNvSpPr>
            <a:spLocks noGrp="1"/>
          </p:cNvSpPr>
          <p:nvPr>
            <p:ph type="title"/>
          </p:nvPr>
        </p:nvSpPr>
        <p:spPr/>
        <p:txBody>
          <a:bodyPr/>
          <a:lstStyle/>
          <a:p>
            <a:r>
              <a:rPr lang="en-US" altLang="ko-KR" dirty="0"/>
              <a:t>3. IPMSM </a:t>
            </a:r>
            <a:r>
              <a:rPr lang="ko-KR" altLang="en-US" dirty="0"/>
              <a:t>속도 제어 </a:t>
            </a:r>
          </a:p>
        </p:txBody>
      </p:sp>
      <p:sp>
        <p:nvSpPr>
          <p:cNvPr id="3" name="내용 개체 틀 2"/>
          <p:cNvSpPr>
            <a:spLocks noGrp="1"/>
          </p:cNvSpPr>
          <p:nvPr>
            <p:ph idx="1"/>
          </p:nvPr>
        </p:nvSpPr>
        <p:spPr>
          <a:xfrm>
            <a:off x="272480" y="681480"/>
            <a:ext cx="9516901" cy="5411815"/>
          </a:xfrm>
        </p:spPr>
        <p:txBody>
          <a:bodyPr/>
          <a:lstStyle/>
          <a:p>
            <a:pPr marL="476250" lvl="1" indent="0">
              <a:buClr>
                <a:srgbClr val="FF0000"/>
              </a:buClr>
              <a:buNone/>
            </a:pPr>
            <a:endParaRPr lang="en-US" altLang="ko-KR" dirty="0"/>
          </a:p>
          <a:p>
            <a:pPr lvl="1">
              <a:buClr>
                <a:srgbClr val="FF0000"/>
              </a:buClr>
            </a:pPr>
            <a:r>
              <a:rPr lang="ko-KR" altLang="en-US" sz="1600" b="1" dirty="0"/>
              <a:t> </a:t>
            </a:r>
            <a:r>
              <a:rPr lang="en-US" altLang="ko-KR" sz="1600" b="1" dirty="0"/>
              <a:t>3.1 Topology</a:t>
            </a:r>
            <a:br>
              <a:rPr lang="ko-KR" altLang="en-US" sz="1400" dirty="0"/>
            </a:br>
            <a:br>
              <a:rPr lang="en-US" altLang="ko-KR" sz="1600" dirty="0"/>
            </a:br>
            <a:endParaRPr lang="en-US" altLang="ko-KR" sz="1600" dirty="0"/>
          </a:p>
          <a:p>
            <a:pPr marL="862013" lvl="2" indent="0">
              <a:buClr>
                <a:srgbClr val="FFC000"/>
              </a:buClr>
              <a:buNone/>
            </a:pPr>
            <a:r>
              <a:rPr lang="ko-KR" altLang="en-US" sz="1400" dirty="0"/>
              <a:t> </a:t>
            </a: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r>
              <a:rPr lang="ko-KR" altLang="en-US" sz="1400" dirty="0"/>
              <a:t>일정한 토크를 가지는 부하를 전동기에 연결하고 속도 지령을 주는 경우</a:t>
            </a:r>
            <a:r>
              <a:rPr lang="en-US" altLang="ko-KR" sz="1400" dirty="0"/>
              <a:t>, </a:t>
            </a:r>
            <a:r>
              <a:rPr lang="ko-KR" altLang="en-US" sz="1400" dirty="0"/>
              <a:t>이에 대한 토크 지령은 비례 적분 제어기를 통해 구할 수 있다</a:t>
            </a:r>
            <a:r>
              <a:rPr lang="en-US" altLang="ko-KR" sz="1400" dirty="0"/>
              <a:t>.</a:t>
            </a:r>
          </a:p>
          <a:p>
            <a:pPr lvl="2">
              <a:buClr>
                <a:srgbClr val="FFC000"/>
              </a:buClr>
            </a:pPr>
            <a:endParaRPr lang="en-US" altLang="ko-KR" sz="1400" dirty="0"/>
          </a:p>
          <a:p>
            <a:pPr lvl="2">
              <a:buClr>
                <a:srgbClr val="FFC000"/>
              </a:buClr>
            </a:pPr>
            <a:r>
              <a:rPr lang="ko-KR" altLang="en-US" sz="1400" dirty="0"/>
              <a:t>비례 이득</a:t>
            </a:r>
            <a:r>
              <a:rPr lang="en-US" altLang="ko-KR" sz="1400" dirty="0"/>
              <a:t>: </a:t>
            </a:r>
          </a:p>
          <a:p>
            <a:pPr lvl="2">
              <a:buClr>
                <a:srgbClr val="FFC000"/>
              </a:buClr>
            </a:pPr>
            <a:endParaRPr lang="en-US" altLang="ko-KR" sz="1400" dirty="0"/>
          </a:p>
          <a:p>
            <a:pPr lvl="2">
              <a:buClr>
                <a:srgbClr val="FFC000"/>
              </a:buClr>
            </a:pPr>
            <a:r>
              <a:rPr lang="ko-KR" altLang="en-US" sz="1400" dirty="0"/>
              <a:t>적분 이득</a:t>
            </a:r>
            <a:r>
              <a:rPr lang="en-US" altLang="ko-KR" sz="1400" dirty="0"/>
              <a:t>: </a:t>
            </a:r>
            <a:br>
              <a:rPr lang="en-US" altLang="ko-KR" sz="1400" dirty="0"/>
            </a:br>
            <a:br>
              <a:rPr lang="en-US" altLang="ko-KR" sz="1400" b="1" dirty="0"/>
            </a:br>
            <a:br>
              <a:rPr lang="en-US" altLang="ko-KR" sz="1200" b="1" dirty="0"/>
            </a:br>
            <a:br>
              <a:rPr lang="en-US" altLang="ko-KR" sz="1000" b="1" dirty="0"/>
            </a:br>
            <a:endParaRPr lang="en-US" altLang="ko-KR" sz="10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12</a:t>
            </a:fld>
            <a:endParaRPr lang="ko-KR" altLang="en-US"/>
          </a:p>
        </p:txBody>
      </p:sp>
      <p:graphicFrame>
        <p:nvGraphicFramePr>
          <p:cNvPr id="7" name="개체 6">
            <a:extLst>
              <a:ext uri="{FF2B5EF4-FFF2-40B4-BE49-F238E27FC236}">
                <a16:creationId xmlns:a16="http://schemas.microsoft.com/office/drawing/2014/main" id="{F0A1923D-7D9E-C449-A366-DED50F1F175C}"/>
              </a:ext>
            </a:extLst>
          </p:cNvPr>
          <p:cNvGraphicFramePr>
            <a:graphicFrameLocks noChangeAspect="1"/>
          </p:cNvGraphicFramePr>
          <p:nvPr>
            <p:extLst>
              <p:ext uri="{D42A27DB-BD31-4B8C-83A1-F6EECF244321}">
                <p14:modId xmlns:p14="http://schemas.microsoft.com/office/powerpoint/2010/main" val="2568428833"/>
              </p:ext>
            </p:extLst>
          </p:nvPr>
        </p:nvGraphicFramePr>
        <p:xfrm>
          <a:off x="2351037" y="4796103"/>
          <a:ext cx="812800" cy="431800"/>
        </p:xfrm>
        <a:graphic>
          <a:graphicData uri="http://schemas.openxmlformats.org/presentationml/2006/ole">
            <mc:AlternateContent xmlns:mc="http://schemas.openxmlformats.org/markup-compatibility/2006">
              <mc:Choice xmlns:v="urn:schemas-microsoft-com:vml" Requires="v">
                <p:oleObj spid="_x0000_s5185" name="Equation" r:id="rId5" imgW="812520" imgH="431640" progId="Equation.DSMT4">
                  <p:embed/>
                </p:oleObj>
              </mc:Choice>
              <mc:Fallback>
                <p:oleObj name="Equation" r:id="rId5" imgW="812520" imgH="431640" progId="Equation.DSMT4">
                  <p:embed/>
                  <p:pic>
                    <p:nvPicPr>
                      <p:cNvPr id="8" name="개체 7">
                        <a:extLst>
                          <a:ext uri="{FF2B5EF4-FFF2-40B4-BE49-F238E27FC236}">
                            <a16:creationId xmlns:a16="http://schemas.microsoft.com/office/drawing/2014/main" id="{829B0E55-DA52-46DB-A919-650AD12CC954}"/>
                          </a:ext>
                        </a:extLst>
                      </p:cNvPr>
                      <p:cNvPicPr/>
                      <p:nvPr/>
                    </p:nvPicPr>
                    <p:blipFill>
                      <a:blip r:embed="rId6"/>
                      <a:stretch>
                        <a:fillRect/>
                      </a:stretch>
                    </p:blipFill>
                    <p:spPr>
                      <a:xfrm>
                        <a:off x="2351037" y="4796103"/>
                        <a:ext cx="812800" cy="431800"/>
                      </a:xfrm>
                      <a:prstGeom prst="rect">
                        <a:avLst/>
                      </a:prstGeom>
                    </p:spPr>
                  </p:pic>
                </p:oleObj>
              </mc:Fallback>
            </mc:AlternateContent>
          </a:graphicData>
        </a:graphic>
      </p:graphicFrame>
      <p:graphicFrame>
        <p:nvGraphicFramePr>
          <p:cNvPr id="8" name="개체 7">
            <a:extLst>
              <a:ext uri="{FF2B5EF4-FFF2-40B4-BE49-F238E27FC236}">
                <a16:creationId xmlns:a16="http://schemas.microsoft.com/office/drawing/2014/main" id="{55689DED-7CCC-4447-8879-945199753CDC}"/>
              </a:ext>
            </a:extLst>
          </p:cNvPr>
          <p:cNvGraphicFramePr>
            <a:graphicFrameLocks noChangeAspect="1"/>
          </p:cNvGraphicFramePr>
          <p:nvPr>
            <p:extLst>
              <p:ext uri="{D42A27DB-BD31-4B8C-83A1-F6EECF244321}">
                <p14:modId xmlns:p14="http://schemas.microsoft.com/office/powerpoint/2010/main" val="4051133755"/>
              </p:ext>
            </p:extLst>
          </p:nvPr>
        </p:nvGraphicFramePr>
        <p:xfrm>
          <a:off x="2351037" y="5282320"/>
          <a:ext cx="812800" cy="457200"/>
        </p:xfrm>
        <a:graphic>
          <a:graphicData uri="http://schemas.openxmlformats.org/presentationml/2006/ole">
            <mc:AlternateContent xmlns:mc="http://schemas.openxmlformats.org/markup-compatibility/2006">
              <mc:Choice xmlns:v="urn:schemas-microsoft-com:vml" Requires="v">
                <p:oleObj spid="_x0000_s5186" name="Equation" r:id="rId7" imgW="812520" imgH="457200" progId="Equation.DSMT4">
                  <p:embed/>
                </p:oleObj>
              </mc:Choice>
              <mc:Fallback>
                <p:oleObj name="Equation" r:id="rId7" imgW="812520" imgH="457200" progId="Equation.DSMT4">
                  <p:embed/>
                  <p:pic>
                    <p:nvPicPr>
                      <p:cNvPr id="10" name="개체 9">
                        <a:extLst>
                          <a:ext uri="{FF2B5EF4-FFF2-40B4-BE49-F238E27FC236}">
                            <a16:creationId xmlns:a16="http://schemas.microsoft.com/office/drawing/2014/main" id="{67B9BF1A-9B00-4C1A-A9BB-6DAF2B86833C}"/>
                          </a:ext>
                        </a:extLst>
                      </p:cNvPr>
                      <p:cNvPicPr/>
                      <p:nvPr/>
                    </p:nvPicPr>
                    <p:blipFill>
                      <a:blip r:embed="rId8"/>
                      <a:stretch>
                        <a:fillRect/>
                      </a:stretch>
                    </p:blipFill>
                    <p:spPr>
                      <a:xfrm>
                        <a:off x="2351037" y="5282320"/>
                        <a:ext cx="812800" cy="457200"/>
                      </a:xfrm>
                      <a:prstGeom prst="rect">
                        <a:avLst/>
                      </a:prstGeom>
                    </p:spPr>
                  </p:pic>
                </p:oleObj>
              </mc:Fallback>
            </mc:AlternateContent>
          </a:graphicData>
        </a:graphic>
      </p:graphicFrame>
    </p:spTree>
    <p:extLst>
      <p:ext uri="{BB962C8B-B14F-4D97-AF65-F5344CB8AC3E}">
        <p14:creationId xmlns:p14="http://schemas.microsoft.com/office/powerpoint/2010/main" val="987538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3. IPMSM </a:t>
            </a:r>
            <a:r>
              <a:rPr lang="ko-KR" altLang="en-US" dirty="0"/>
              <a:t>속도 제어</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3.2 Simulation</a:t>
            </a:r>
            <a:r>
              <a:rPr lang="ko-KR" altLang="en-US" sz="1600" b="1" dirty="0"/>
              <a:t> </a:t>
            </a:r>
            <a:br>
              <a:rPr lang="en-US" altLang="ko-KR" sz="1600" b="1" dirty="0"/>
            </a:br>
            <a:endParaRPr lang="en-US" altLang="ko-KR" sz="1600" b="1" dirty="0"/>
          </a:p>
          <a:p>
            <a:pPr lvl="2">
              <a:buClr>
                <a:srgbClr val="FFC000"/>
              </a:buClr>
            </a:pPr>
            <a:endParaRPr lang="en-US" altLang="ko-KR" sz="1400"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br>
              <a:rPr lang="en-US" altLang="ko-KR" sz="1400" b="1" dirty="0"/>
            </a:br>
            <a:br>
              <a:rPr lang="en-US" altLang="ko-KR" sz="1200" b="1" dirty="0"/>
            </a:b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13</a:t>
            </a:fld>
            <a:endParaRPr lang="ko-KR" altLang="en-US"/>
          </a:p>
        </p:txBody>
      </p:sp>
      <p:sp>
        <p:nvSpPr>
          <p:cNvPr id="10" name="Rectangle 10">
            <a:extLst>
              <a:ext uri="{FF2B5EF4-FFF2-40B4-BE49-F238E27FC236}">
                <a16:creationId xmlns:a16="http://schemas.microsoft.com/office/drawing/2014/main" id="{F4C83403-1D74-DE44-87EE-80ED677EC437}"/>
              </a:ext>
            </a:extLst>
          </p:cNvPr>
          <p:cNvSpPr>
            <a:spLocks noChangeArrowheads="1"/>
          </p:cNvSpPr>
          <p:nvPr/>
        </p:nvSpPr>
        <p:spPr bwMode="auto">
          <a:xfrm>
            <a:off x="416496" y="3424349"/>
            <a:ext cx="84023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sp>
        <p:nvSpPr>
          <p:cNvPr id="12" name="Rectangle 10">
            <a:extLst>
              <a:ext uri="{FF2B5EF4-FFF2-40B4-BE49-F238E27FC236}">
                <a16:creationId xmlns:a16="http://schemas.microsoft.com/office/drawing/2014/main" id="{80905836-7A8B-EA4D-AA3C-6AC7CC4C16A0}"/>
              </a:ext>
            </a:extLst>
          </p:cNvPr>
          <p:cNvSpPr>
            <a:spLocks noChangeArrowheads="1"/>
          </p:cNvSpPr>
          <p:nvPr/>
        </p:nvSpPr>
        <p:spPr bwMode="auto">
          <a:xfrm>
            <a:off x="416496" y="3424349"/>
            <a:ext cx="84023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sp>
        <p:nvSpPr>
          <p:cNvPr id="13" name="Rectangle 4">
            <a:extLst>
              <a:ext uri="{FF2B5EF4-FFF2-40B4-BE49-F238E27FC236}">
                <a16:creationId xmlns:a16="http://schemas.microsoft.com/office/drawing/2014/main" id="{75A111F9-D41C-5441-80CC-0B4E58FA2281}"/>
              </a:ext>
            </a:extLst>
          </p:cNvPr>
          <p:cNvSpPr>
            <a:spLocks noChangeArrowheads="1"/>
          </p:cNvSpPr>
          <p:nvPr/>
        </p:nvSpPr>
        <p:spPr bwMode="auto">
          <a:xfrm>
            <a:off x="172161" y="3415499"/>
            <a:ext cx="952746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sp>
        <p:nvSpPr>
          <p:cNvPr id="14" name="Rectangle 4">
            <a:extLst>
              <a:ext uri="{FF2B5EF4-FFF2-40B4-BE49-F238E27FC236}">
                <a16:creationId xmlns:a16="http://schemas.microsoft.com/office/drawing/2014/main" id="{A1F54DDF-852A-6340-8359-70015C979B91}"/>
              </a:ext>
            </a:extLst>
          </p:cNvPr>
          <p:cNvSpPr>
            <a:spLocks noChangeArrowheads="1"/>
          </p:cNvSpPr>
          <p:nvPr/>
        </p:nvSpPr>
        <p:spPr bwMode="auto">
          <a:xfrm>
            <a:off x="73044" y="3109254"/>
            <a:ext cx="940747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15" name="_x359367216" descr="EMB00002af4a3b1">
            <a:extLst>
              <a:ext uri="{FF2B5EF4-FFF2-40B4-BE49-F238E27FC236}">
                <a16:creationId xmlns:a16="http://schemas.microsoft.com/office/drawing/2014/main" id="{C486A53D-8AB1-2E43-81BE-359686606A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635" y="1733518"/>
            <a:ext cx="4512353" cy="188322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4">
            <a:extLst>
              <a:ext uri="{FF2B5EF4-FFF2-40B4-BE49-F238E27FC236}">
                <a16:creationId xmlns:a16="http://schemas.microsoft.com/office/drawing/2014/main" id="{D3856B28-8F49-E44A-AB25-1E5D14B0DBB0}"/>
              </a:ext>
            </a:extLst>
          </p:cNvPr>
          <p:cNvSpPr>
            <a:spLocks noChangeArrowheads="1"/>
          </p:cNvSpPr>
          <p:nvPr/>
        </p:nvSpPr>
        <p:spPr bwMode="auto">
          <a:xfrm>
            <a:off x="181986" y="3590151"/>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7" name="_x359367456" descr="EMB00002af4a3b4">
            <a:extLst>
              <a:ext uri="{FF2B5EF4-FFF2-40B4-BE49-F238E27FC236}">
                <a16:creationId xmlns:a16="http://schemas.microsoft.com/office/drawing/2014/main" id="{FEAF85A1-8C5C-C047-B2DB-14D67E5E50B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528" y="4028164"/>
            <a:ext cx="4612073" cy="207174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8D0146C-1EBA-8B42-B240-D46702DB5C29}"/>
              </a:ext>
            </a:extLst>
          </p:cNvPr>
          <p:cNvSpPr txBox="1"/>
          <p:nvPr/>
        </p:nvSpPr>
        <p:spPr>
          <a:xfrm>
            <a:off x="521558" y="1399094"/>
            <a:ext cx="2268570" cy="276999"/>
          </a:xfrm>
          <a:prstGeom prst="rect">
            <a:avLst/>
          </a:prstGeom>
          <a:noFill/>
        </p:spPr>
        <p:txBody>
          <a:bodyPr wrap="none" rtlCol="0">
            <a:spAutoFit/>
          </a:bodyPr>
          <a:lstStyle/>
          <a:p>
            <a:r>
              <a:rPr lang="pl-PL" altLang="ko-KR" sz="1200" b="0" baseline="0" dirty="0">
                <a:latin typeface="맑은 고딕" panose="020B0503020000020004" pitchFamily="50" charset="-127"/>
                <a:ea typeface="맑은 고딕" panose="020B0503020000020004" pitchFamily="50" charset="-127"/>
              </a:rPr>
              <a:t>f_sc = 5. , w_cs = 2 * PI * f_sc</a:t>
            </a:r>
            <a:endParaRPr lang="ko-KR" altLang="en-US" sz="1200" b="0" baseline="0" dirty="0" err="1">
              <a:latin typeface="맑은 고딕" panose="020B0503020000020004" pitchFamily="50" charset="-127"/>
              <a:ea typeface="맑은 고딕" panose="020B0503020000020004" pitchFamily="50" charset="-127"/>
            </a:endParaRPr>
          </a:p>
        </p:txBody>
      </p:sp>
      <p:sp>
        <p:nvSpPr>
          <p:cNvPr id="19" name="TextBox 18">
            <a:extLst>
              <a:ext uri="{FF2B5EF4-FFF2-40B4-BE49-F238E27FC236}">
                <a16:creationId xmlns:a16="http://schemas.microsoft.com/office/drawing/2014/main" id="{DA9BB799-9E1E-304C-BC5D-E375E9CE426B}"/>
              </a:ext>
            </a:extLst>
          </p:cNvPr>
          <p:cNvSpPr txBox="1"/>
          <p:nvPr/>
        </p:nvSpPr>
        <p:spPr>
          <a:xfrm>
            <a:off x="436599" y="3687451"/>
            <a:ext cx="2353529" cy="276999"/>
          </a:xfrm>
          <a:prstGeom prst="rect">
            <a:avLst/>
          </a:prstGeom>
          <a:noFill/>
        </p:spPr>
        <p:txBody>
          <a:bodyPr wrap="none" rtlCol="0">
            <a:spAutoFit/>
          </a:bodyPr>
          <a:lstStyle/>
          <a:p>
            <a:r>
              <a:rPr lang="pl-PL" altLang="ko-KR" sz="1200" b="0" baseline="0" dirty="0">
                <a:latin typeface="맑은 고딕" panose="020B0503020000020004" pitchFamily="50" charset="-127"/>
                <a:ea typeface="맑은 고딕" panose="020B0503020000020004" pitchFamily="50" charset="-127"/>
              </a:rPr>
              <a:t>f_sc = 5</a:t>
            </a:r>
            <a:r>
              <a:rPr lang="en-US" altLang="ko-KR" sz="1200" b="0" baseline="0" dirty="0">
                <a:latin typeface="맑은 고딕" panose="020B0503020000020004" pitchFamily="50" charset="-127"/>
                <a:ea typeface="맑은 고딕" panose="020B0503020000020004" pitchFamily="50" charset="-127"/>
              </a:rPr>
              <a:t>0</a:t>
            </a:r>
            <a:r>
              <a:rPr lang="pl-PL" altLang="ko-KR" sz="1200" b="0" baseline="0" dirty="0">
                <a:latin typeface="맑은 고딕" panose="020B0503020000020004" pitchFamily="50" charset="-127"/>
                <a:ea typeface="맑은 고딕" panose="020B0503020000020004" pitchFamily="50" charset="-127"/>
              </a:rPr>
              <a:t>. , w_cs = 2 * PI * f_sc</a:t>
            </a:r>
            <a:endParaRPr lang="ko-KR" altLang="en-US" sz="1200" b="0" baseline="0" dirty="0" err="1">
              <a:latin typeface="맑은 고딕" panose="020B0503020000020004" pitchFamily="50" charset="-127"/>
              <a:ea typeface="맑은 고딕" panose="020B0503020000020004" pitchFamily="50" charset="-127"/>
            </a:endParaRPr>
          </a:p>
        </p:txBody>
      </p:sp>
      <p:sp>
        <p:nvSpPr>
          <p:cNvPr id="20" name="내용 개체 틀 17">
            <a:extLst>
              <a:ext uri="{FF2B5EF4-FFF2-40B4-BE49-F238E27FC236}">
                <a16:creationId xmlns:a16="http://schemas.microsoft.com/office/drawing/2014/main" id="{DBCBEE8D-2CCF-EE4D-8978-45C20113CD1F}"/>
              </a:ext>
            </a:extLst>
          </p:cNvPr>
          <p:cNvSpPr txBox="1">
            <a:spLocks/>
          </p:cNvSpPr>
          <p:nvPr/>
        </p:nvSpPr>
        <p:spPr bwMode="auto">
          <a:xfrm>
            <a:off x="5346614" y="1760106"/>
            <a:ext cx="4548257" cy="379498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85750" indent="-285750" algn="l" rtl="0" eaLnBrk="0" fontAlgn="ctr" latinLnBrk="1" hangingPunct="0">
              <a:spcBef>
                <a:spcPct val="20000"/>
              </a:spcBef>
              <a:spcAft>
                <a:spcPct val="0"/>
              </a:spcAft>
              <a:buClr>
                <a:srgbClr val="FD0000"/>
              </a:buClr>
              <a:buFont typeface="Wingdings" pitchFamily="2" charset="2"/>
              <a:buChar char="§"/>
              <a:defRPr kumimoji="1" sz="2000">
                <a:solidFill>
                  <a:srgbClr val="00427A"/>
                </a:solidFill>
                <a:latin typeface="맑은 고딕" pitchFamily="50" charset="-127"/>
                <a:ea typeface="맑은 고딕" pitchFamily="50" charset="-127"/>
                <a:cs typeface="+mn-cs"/>
              </a:defRPr>
            </a:lvl1pPr>
            <a:lvl2pPr marL="671513" indent="-195263" algn="l" rtl="0" eaLnBrk="0" fontAlgn="ctr" latinLnBrk="1" hangingPunct="0">
              <a:spcBef>
                <a:spcPct val="20000"/>
              </a:spcBef>
              <a:spcAft>
                <a:spcPct val="0"/>
              </a:spcAft>
              <a:buClr>
                <a:srgbClr val="FFC000"/>
              </a:buClr>
              <a:buFont typeface="Wingdings" pitchFamily="2" charset="2"/>
              <a:buChar char="§"/>
              <a:defRPr kumimoji="1" sz="1800">
                <a:solidFill>
                  <a:srgbClr val="00427A"/>
                </a:solidFill>
                <a:latin typeface="맑은 고딕" pitchFamily="50" charset="-127"/>
                <a:ea typeface="맑은 고딕" pitchFamily="50" charset="-127"/>
              </a:defRPr>
            </a:lvl2pPr>
            <a:lvl3pPr marL="1042988" indent="-180975" algn="l" rtl="0" eaLnBrk="0" fontAlgn="ctr" latinLnBrk="1" hangingPunct="0">
              <a:spcBef>
                <a:spcPct val="20000"/>
              </a:spcBef>
              <a:spcAft>
                <a:spcPct val="0"/>
              </a:spcAft>
              <a:buClr>
                <a:srgbClr val="00B050"/>
              </a:buClr>
              <a:buFont typeface="Wingdings" pitchFamily="2" charset="2"/>
              <a:buChar char="§"/>
              <a:defRPr kumimoji="1" sz="1600">
                <a:solidFill>
                  <a:srgbClr val="00427A"/>
                </a:solidFill>
                <a:latin typeface="맑은 고딕" pitchFamily="50" charset="-127"/>
                <a:ea typeface="맑은 고딕" pitchFamily="50" charset="-127"/>
              </a:defRPr>
            </a:lvl3pPr>
            <a:lvl4pPr marL="1423988" indent="-185738" algn="l" rtl="0" eaLnBrk="0" fontAlgn="ctr" latinLnBrk="1" hangingPunct="0">
              <a:spcBef>
                <a:spcPct val="20000"/>
              </a:spcBef>
              <a:spcAft>
                <a:spcPct val="0"/>
              </a:spcAft>
              <a:buClr>
                <a:srgbClr val="800000"/>
              </a:buClr>
              <a:buFont typeface="Wingdings" pitchFamily="2" charset="2"/>
              <a:buChar char="§"/>
              <a:defRPr kumimoji="1" sz="1400">
                <a:solidFill>
                  <a:srgbClr val="00427A"/>
                </a:solidFill>
                <a:latin typeface="맑은 고딕" pitchFamily="50" charset="-127"/>
                <a:ea typeface="맑은 고딕" pitchFamily="50" charset="-127"/>
              </a:defRPr>
            </a:lvl4pPr>
            <a:lvl5pPr marL="1814513" indent="-200025" algn="l" rtl="0" eaLnBrk="0" fontAlgn="ctr" latinLnBrk="1" hangingPunct="0">
              <a:spcBef>
                <a:spcPct val="20000"/>
              </a:spcBef>
              <a:spcAft>
                <a:spcPct val="0"/>
              </a:spcAft>
              <a:buClr>
                <a:srgbClr val="800000"/>
              </a:buClr>
              <a:buFont typeface="Wingdings" pitchFamily="2" charset="2"/>
              <a:buChar char="§"/>
              <a:defRPr kumimoji="1" sz="1200">
                <a:solidFill>
                  <a:srgbClr val="00427A"/>
                </a:solidFill>
                <a:latin typeface="맑은 고딕" pitchFamily="50" charset="-127"/>
                <a:ea typeface="맑은 고딕" pitchFamily="50" charset="-127"/>
              </a:defRPr>
            </a:lvl5pPr>
            <a:lvl6pPr marL="22717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6pPr>
            <a:lvl7pPr marL="27289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7pPr>
            <a:lvl8pPr marL="31861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8pPr>
            <a:lvl9pPr marL="36433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9pPr>
          </a:lstStyle>
          <a:p>
            <a:r>
              <a:rPr lang="ko-KR" altLang="en-US" sz="1800" b="0" kern="0" baseline="0" dirty="0"/>
              <a:t>    값에 따른 비례 적분 속도 제어기의 성능 비교  </a:t>
            </a:r>
            <a:endParaRPr lang="en-US" altLang="ko-KR" sz="1800" b="0" kern="0" baseline="0" dirty="0"/>
          </a:p>
          <a:p>
            <a:endParaRPr lang="en-US" altLang="ko-KR" sz="1800" b="0" kern="0" baseline="0" dirty="0"/>
          </a:p>
          <a:p>
            <a:endParaRPr lang="en-US" altLang="ko-KR" sz="1800" b="0" kern="0" baseline="0" dirty="0"/>
          </a:p>
          <a:p>
            <a:endParaRPr lang="en-US" altLang="ko-KR" sz="1800" b="0" kern="0" baseline="0" dirty="0"/>
          </a:p>
          <a:p>
            <a:endParaRPr lang="ko-KR" altLang="en-US" sz="1800" b="0" kern="0" baseline="0" dirty="0"/>
          </a:p>
          <a:p>
            <a:pPr marL="0" indent="0">
              <a:buNone/>
            </a:pPr>
            <a:r>
              <a:rPr lang="ko-KR" altLang="en-US" sz="1800" b="0" kern="0" baseline="0" dirty="0"/>
              <a:t> </a:t>
            </a:r>
            <a:endParaRPr lang="en-US" altLang="ko-KR" sz="1800" b="0" kern="0" baseline="0" dirty="0"/>
          </a:p>
          <a:p>
            <a:endParaRPr lang="en-US" altLang="ko-KR" sz="1800" b="0" kern="0" baseline="0" dirty="0"/>
          </a:p>
          <a:p>
            <a:r>
              <a:rPr lang="ko-KR" altLang="en-US" sz="1800" b="0" kern="0" baseline="0" dirty="0"/>
              <a:t>   </a:t>
            </a:r>
            <a:r>
              <a:rPr lang="en-US" altLang="ko-KR" sz="1800" b="0" kern="0" baseline="0" dirty="0"/>
              <a:t>(</a:t>
            </a:r>
            <a:r>
              <a:rPr lang="ko-KR" altLang="en-US" sz="1800" b="0" kern="0" baseline="0" dirty="0"/>
              <a:t>제어 대역폭</a:t>
            </a:r>
            <a:r>
              <a:rPr lang="en-US" altLang="ko-KR" sz="1800" b="0" kern="0" baseline="0" dirty="0"/>
              <a:t>)</a:t>
            </a:r>
            <a:r>
              <a:rPr lang="ko-KR" altLang="en-US" sz="1800" b="0" kern="0" baseline="0" dirty="0"/>
              <a:t>값이 클수록 정상 상태에 도달하는 응답 속도가 빠름을 확인할 수 있다</a:t>
            </a:r>
            <a:r>
              <a:rPr lang="en-US" altLang="ko-KR" sz="1800" b="0" kern="0" baseline="0" dirty="0"/>
              <a:t>.</a:t>
            </a:r>
            <a:endParaRPr lang="ko-KR" altLang="en-US" sz="1800" b="0" kern="0" baseline="0" dirty="0"/>
          </a:p>
        </p:txBody>
      </p:sp>
      <p:graphicFrame>
        <p:nvGraphicFramePr>
          <p:cNvPr id="21" name="개체 20">
            <a:extLst>
              <a:ext uri="{FF2B5EF4-FFF2-40B4-BE49-F238E27FC236}">
                <a16:creationId xmlns:a16="http://schemas.microsoft.com/office/drawing/2014/main" id="{454EBEB8-02F6-AA42-8FDC-76615CEBB1FC}"/>
              </a:ext>
            </a:extLst>
          </p:cNvPr>
          <p:cNvGraphicFramePr>
            <a:graphicFrameLocks noChangeAspect="1"/>
          </p:cNvGraphicFramePr>
          <p:nvPr>
            <p:extLst/>
          </p:nvPr>
        </p:nvGraphicFramePr>
        <p:xfrm>
          <a:off x="4114800" y="2209800"/>
          <a:ext cx="914400" cy="198438"/>
        </p:xfrm>
        <a:graphic>
          <a:graphicData uri="http://schemas.openxmlformats.org/presentationml/2006/ole">
            <mc:AlternateContent xmlns:mc="http://schemas.openxmlformats.org/markup-compatibility/2006">
              <mc:Choice xmlns:v="urn:schemas-microsoft-com:vml" Requires="v">
                <p:oleObj spid="_x0000_s6238" name="Equation" r:id="rId5" imgW="914400" imgH="198720" progId="Equation.DSMT4">
                  <p:embed/>
                </p:oleObj>
              </mc:Choice>
              <mc:Fallback>
                <p:oleObj name="Equation" r:id="rId5" imgW="914400" imgH="198720" progId="Equation.DSMT4">
                  <p:embed/>
                  <p:pic>
                    <p:nvPicPr>
                      <p:cNvPr id="19" name="개체 18">
                        <a:extLst>
                          <a:ext uri="{FF2B5EF4-FFF2-40B4-BE49-F238E27FC236}">
                            <a16:creationId xmlns:a16="http://schemas.microsoft.com/office/drawing/2014/main" id="{1D84DA99-478E-4B50-9BC6-393B3065F437}"/>
                          </a:ext>
                        </a:extLst>
                      </p:cNvPr>
                      <p:cNvPicPr/>
                      <p:nvPr/>
                    </p:nvPicPr>
                    <p:blipFill>
                      <a:blip r:embed="rId6"/>
                      <a:stretch>
                        <a:fillRect/>
                      </a:stretch>
                    </p:blipFill>
                    <p:spPr>
                      <a:xfrm>
                        <a:off x="4114800" y="2209800"/>
                        <a:ext cx="914400" cy="198438"/>
                      </a:xfrm>
                      <a:prstGeom prst="rect">
                        <a:avLst/>
                      </a:prstGeom>
                    </p:spPr>
                  </p:pic>
                </p:oleObj>
              </mc:Fallback>
            </mc:AlternateContent>
          </a:graphicData>
        </a:graphic>
      </p:graphicFrame>
      <p:graphicFrame>
        <p:nvGraphicFramePr>
          <p:cNvPr id="22" name="개체 21">
            <a:extLst>
              <a:ext uri="{FF2B5EF4-FFF2-40B4-BE49-F238E27FC236}">
                <a16:creationId xmlns:a16="http://schemas.microsoft.com/office/drawing/2014/main" id="{4ACEEA61-0F46-4841-AEB4-75C5BAC23090}"/>
              </a:ext>
            </a:extLst>
          </p:cNvPr>
          <p:cNvGraphicFramePr>
            <a:graphicFrameLocks noChangeAspect="1"/>
          </p:cNvGraphicFramePr>
          <p:nvPr>
            <p:extLst/>
          </p:nvPr>
        </p:nvGraphicFramePr>
        <p:xfrm>
          <a:off x="5642283" y="1801623"/>
          <a:ext cx="342900" cy="241300"/>
        </p:xfrm>
        <a:graphic>
          <a:graphicData uri="http://schemas.openxmlformats.org/presentationml/2006/ole">
            <mc:AlternateContent xmlns:mc="http://schemas.openxmlformats.org/markup-compatibility/2006">
              <mc:Choice xmlns:v="urn:schemas-microsoft-com:vml" Requires="v">
                <p:oleObj spid="_x0000_s6239" name="Equation" r:id="rId7" imgW="342720" imgH="241200" progId="Equation.DSMT4">
                  <p:embed/>
                </p:oleObj>
              </mc:Choice>
              <mc:Fallback>
                <p:oleObj name="Equation" r:id="rId7" imgW="342720" imgH="241200" progId="Equation.DSMT4">
                  <p:embed/>
                  <p:pic>
                    <p:nvPicPr>
                      <p:cNvPr id="20" name="개체 19">
                        <a:extLst>
                          <a:ext uri="{FF2B5EF4-FFF2-40B4-BE49-F238E27FC236}">
                            <a16:creationId xmlns:a16="http://schemas.microsoft.com/office/drawing/2014/main" id="{B352EDEB-B060-472E-9FE3-6EE8F7CD0675}"/>
                          </a:ext>
                        </a:extLst>
                      </p:cNvPr>
                      <p:cNvPicPr/>
                      <p:nvPr/>
                    </p:nvPicPr>
                    <p:blipFill>
                      <a:blip r:embed="rId8"/>
                      <a:stretch>
                        <a:fillRect/>
                      </a:stretch>
                    </p:blipFill>
                    <p:spPr>
                      <a:xfrm>
                        <a:off x="5642283" y="1801623"/>
                        <a:ext cx="342900" cy="241300"/>
                      </a:xfrm>
                      <a:prstGeom prst="rect">
                        <a:avLst/>
                      </a:prstGeom>
                    </p:spPr>
                  </p:pic>
                </p:oleObj>
              </mc:Fallback>
            </mc:AlternateContent>
          </a:graphicData>
        </a:graphic>
      </p:graphicFrame>
      <p:graphicFrame>
        <p:nvGraphicFramePr>
          <p:cNvPr id="23" name="개체 22">
            <a:extLst>
              <a:ext uri="{FF2B5EF4-FFF2-40B4-BE49-F238E27FC236}">
                <a16:creationId xmlns:a16="http://schemas.microsoft.com/office/drawing/2014/main" id="{76D0D660-94A1-D44E-BA07-111186697B5D}"/>
              </a:ext>
            </a:extLst>
          </p:cNvPr>
          <p:cNvGraphicFramePr>
            <a:graphicFrameLocks noChangeAspect="1"/>
          </p:cNvGraphicFramePr>
          <p:nvPr>
            <p:extLst>
              <p:ext uri="{D42A27DB-BD31-4B8C-83A1-F6EECF244321}">
                <p14:modId xmlns:p14="http://schemas.microsoft.com/office/powerpoint/2010/main" val="3213691417"/>
              </p:ext>
            </p:extLst>
          </p:nvPr>
        </p:nvGraphicFramePr>
        <p:xfrm>
          <a:off x="5636333" y="4394120"/>
          <a:ext cx="342900" cy="241300"/>
        </p:xfrm>
        <a:graphic>
          <a:graphicData uri="http://schemas.openxmlformats.org/presentationml/2006/ole">
            <mc:AlternateContent xmlns:mc="http://schemas.openxmlformats.org/markup-compatibility/2006">
              <mc:Choice xmlns:v="urn:schemas-microsoft-com:vml" Requires="v">
                <p:oleObj spid="_x0000_s6240" name="Equation" r:id="rId9" imgW="342720" imgH="241200" progId="Equation.DSMT4">
                  <p:embed/>
                </p:oleObj>
              </mc:Choice>
              <mc:Fallback>
                <p:oleObj name="Equation" r:id="rId9" imgW="342720" imgH="241200" progId="Equation.DSMT4">
                  <p:embed/>
                  <p:pic>
                    <p:nvPicPr>
                      <p:cNvPr id="25" name="개체 24">
                        <a:extLst>
                          <a:ext uri="{FF2B5EF4-FFF2-40B4-BE49-F238E27FC236}">
                            <a16:creationId xmlns:a16="http://schemas.microsoft.com/office/drawing/2014/main" id="{888CBD77-7C23-4745-A270-EE0643EA8A7A}"/>
                          </a:ext>
                        </a:extLst>
                      </p:cNvPr>
                      <p:cNvPicPr/>
                      <p:nvPr/>
                    </p:nvPicPr>
                    <p:blipFill>
                      <a:blip r:embed="rId10"/>
                      <a:stretch>
                        <a:fillRect/>
                      </a:stretch>
                    </p:blipFill>
                    <p:spPr>
                      <a:xfrm>
                        <a:off x="5636333" y="4394120"/>
                        <a:ext cx="342900" cy="241300"/>
                      </a:xfrm>
                      <a:prstGeom prst="rect">
                        <a:avLst/>
                      </a:prstGeom>
                    </p:spPr>
                  </p:pic>
                </p:oleObj>
              </mc:Fallback>
            </mc:AlternateContent>
          </a:graphicData>
        </a:graphic>
      </p:graphicFrame>
    </p:spTree>
    <p:extLst>
      <p:ext uri="{BB962C8B-B14F-4D97-AF65-F5344CB8AC3E}">
        <p14:creationId xmlns:p14="http://schemas.microsoft.com/office/powerpoint/2010/main" val="3180308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3. IPMSM </a:t>
            </a:r>
            <a:r>
              <a:rPr lang="ko-KR" altLang="en-US" dirty="0"/>
              <a:t>속도 제어</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3.2 Simulation</a:t>
            </a:r>
          </a:p>
          <a:p>
            <a:pPr lvl="1">
              <a:buClr>
                <a:srgbClr val="FF0000"/>
              </a:buClr>
            </a:pPr>
            <a:endParaRPr lang="en-US" altLang="ko-KR" sz="1600" b="1" dirty="0"/>
          </a:p>
          <a:p>
            <a:pPr lvl="2">
              <a:buClr>
                <a:srgbClr val="FF0000"/>
              </a:buClr>
            </a:pPr>
            <a:r>
              <a:rPr lang="ko-KR" altLang="en-US" sz="1400" b="1" dirty="0"/>
              <a:t>회로도 </a:t>
            </a:r>
            <a:br>
              <a:rPr lang="en-US" altLang="ko-KR" sz="1400" b="1" dirty="0"/>
            </a:br>
            <a:endParaRPr lang="en-US" altLang="ko-KR" sz="1400" b="1" dirty="0"/>
          </a:p>
          <a:p>
            <a:pPr lvl="3">
              <a:buClr>
                <a:srgbClr val="FFC000"/>
              </a:buClr>
            </a:pPr>
            <a:endParaRPr lang="en-US" altLang="ko-KR" sz="1200" dirty="0"/>
          </a:p>
          <a:p>
            <a:pPr lvl="3">
              <a:buClr>
                <a:srgbClr val="FFC000"/>
              </a:buClr>
            </a:pPr>
            <a:endParaRPr lang="en-US" altLang="ko-KR" sz="1200" b="1" dirty="0"/>
          </a:p>
          <a:p>
            <a:pPr marL="1243013" lvl="3" indent="0">
              <a:buClr>
                <a:srgbClr val="FFC000"/>
              </a:buClr>
              <a:buNone/>
            </a:pPr>
            <a:endParaRPr lang="en-US" altLang="ko-KR" sz="1200" b="1" dirty="0"/>
          </a:p>
          <a:p>
            <a:pPr lvl="3">
              <a:buClr>
                <a:srgbClr val="FFC000"/>
              </a:buClr>
            </a:pPr>
            <a:endParaRPr lang="en-US" altLang="ko-KR" sz="1200" b="1" dirty="0"/>
          </a:p>
          <a:p>
            <a:pPr lvl="3">
              <a:buClr>
                <a:srgbClr val="FFC000"/>
              </a:buClr>
            </a:pPr>
            <a:endParaRPr lang="en-US" altLang="ko-KR" sz="1200" b="1" dirty="0"/>
          </a:p>
          <a:p>
            <a:pPr lvl="3">
              <a:buClr>
                <a:srgbClr val="FFC000"/>
              </a:buClr>
            </a:pPr>
            <a:endParaRPr lang="en-US" altLang="ko-KR" sz="1200" dirty="0"/>
          </a:p>
          <a:p>
            <a:pPr lvl="3">
              <a:buClr>
                <a:srgbClr val="FFC000"/>
              </a:buClr>
            </a:pPr>
            <a:endParaRPr lang="en-US" altLang="ko-KR" sz="1200" dirty="0"/>
          </a:p>
          <a:p>
            <a:pPr lvl="3">
              <a:buClr>
                <a:srgbClr val="FFC000"/>
              </a:buClr>
            </a:pPr>
            <a:endParaRPr lang="en-US" altLang="ko-KR" sz="1200" dirty="0"/>
          </a:p>
          <a:p>
            <a:pPr marL="1243013" lvl="3" indent="0">
              <a:buClr>
                <a:srgbClr val="FFC000"/>
              </a:buClr>
              <a:buNone/>
            </a:pPr>
            <a:br>
              <a:rPr lang="en-US" altLang="ko-KR" sz="1200" b="1" dirty="0"/>
            </a:br>
            <a:br>
              <a:rPr lang="en-US" altLang="ko-KR" sz="1000" b="1" dirty="0"/>
            </a:br>
            <a:br>
              <a:rPr lang="en-US" altLang="ko-KR" sz="1000" b="1" dirty="0"/>
            </a:br>
            <a:endParaRPr lang="en-US" altLang="ko-KR" sz="10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14</a:t>
            </a:fld>
            <a:endParaRPr lang="ko-KR" altLang="en-US"/>
          </a:p>
        </p:txBody>
      </p:sp>
      <p:pic>
        <p:nvPicPr>
          <p:cNvPr id="7169" name="_x211510208" descr="EMB0000136066c2">
            <a:extLst>
              <a:ext uri="{FF2B5EF4-FFF2-40B4-BE49-F238E27FC236}">
                <a16:creationId xmlns:a16="http://schemas.microsoft.com/office/drawing/2014/main" id="{0A9EB7ED-B3C5-4363-AFD8-9688B664CD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9412" y="1557510"/>
            <a:ext cx="6080125" cy="45656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D828AF50-0A76-40CB-85B9-EDC855AEB03C}"/>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7171" name="_x211508128" descr="EMB0000136066c6">
            <a:extLst>
              <a:ext uri="{FF2B5EF4-FFF2-40B4-BE49-F238E27FC236}">
                <a16:creationId xmlns:a16="http://schemas.microsoft.com/office/drawing/2014/main" id="{A3CBA628-8612-4878-BFB9-6A943CA56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9365" y="2852936"/>
            <a:ext cx="2286000" cy="294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971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3. IPMSM </a:t>
            </a:r>
            <a:r>
              <a:rPr lang="ko-KR" altLang="en-US" dirty="0"/>
              <a:t>속도 제어</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3.2 Simulation</a:t>
            </a:r>
          </a:p>
          <a:p>
            <a:pPr lvl="1">
              <a:buClr>
                <a:srgbClr val="FF0000"/>
              </a:buClr>
            </a:pPr>
            <a:endParaRPr lang="en-US" altLang="ko-KR" sz="1600" b="1" dirty="0"/>
          </a:p>
          <a:p>
            <a:pPr marL="862013" lvl="2" indent="0">
              <a:buClr>
                <a:srgbClr val="FF0000"/>
              </a:buClr>
              <a:buNone/>
            </a:pPr>
            <a:r>
              <a:rPr lang="ko-KR" altLang="en-US" sz="1400" b="1" dirty="0"/>
              <a:t> </a:t>
            </a:r>
            <a:br>
              <a:rPr lang="en-US" altLang="ko-KR" sz="1400" b="1" dirty="0"/>
            </a:br>
            <a:endParaRPr lang="en-US" altLang="ko-KR" sz="1400" b="1" dirty="0"/>
          </a:p>
          <a:p>
            <a:pPr lvl="3">
              <a:buClr>
                <a:srgbClr val="FFC000"/>
              </a:buClr>
            </a:pPr>
            <a:endParaRPr lang="en-US" altLang="ko-KR" sz="1200" dirty="0"/>
          </a:p>
          <a:p>
            <a:pPr lvl="3">
              <a:buClr>
                <a:srgbClr val="FFC000"/>
              </a:buClr>
            </a:pPr>
            <a:endParaRPr lang="en-US" altLang="ko-KR" sz="1200" b="1" dirty="0"/>
          </a:p>
          <a:p>
            <a:pPr marL="1243013" lvl="3" indent="0">
              <a:buClr>
                <a:srgbClr val="FFC000"/>
              </a:buClr>
              <a:buNone/>
            </a:pPr>
            <a:endParaRPr lang="en-US" altLang="ko-KR" sz="1200" b="1" dirty="0"/>
          </a:p>
          <a:p>
            <a:pPr lvl="3">
              <a:buClr>
                <a:srgbClr val="FFC000"/>
              </a:buClr>
            </a:pPr>
            <a:endParaRPr lang="en-US" altLang="ko-KR" sz="1200" b="1" dirty="0"/>
          </a:p>
          <a:p>
            <a:pPr lvl="3">
              <a:buClr>
                <a:srgbClr val="FFC000"/>
              </a:buClr>
            </a:pPr>
            <a:endParaRPr lang="en-US" altLang="ko-KR" sz="1200" b="1" dirty="0"/>
          </a:p>
          <a:p>
            <a:pPr lvl="3">
              <a:buClr>
                <a:srgbClr val="FFC000"/>
              </a:buClr>
            </a:pPr>
            <a:endParaRPr lang="en-US" altLang="ko-KR" sz="1200" dirty="0"/>
          </a:p>
          <a:p>
            <a:pPr lvl="3">
              <a:buClr>
                <a:srgbClr val="FFC000"/>
              </a:buClr>
            </a:pPr>
            <a:endParaRPr lang="en-US" altLang="ko-KR" sz="1200" dirty="0"/>
          </a:p>
          <a:p>
            <a:pPr lvl="3">
              <a:buClr>
                <a:srgbClr val="FFC000"/>
              </a:buClr>
            </a:pPr>
            <a:endParaRPr lang="en-US" altLang="ko-KR" sz="1200" dirty="0"/>
          </a:p>
          <a:p>
            <a:pPr marL="1243013" lvl="3" indent="0">
              <a:buClr>
                <a:srgbClr val="FFC000"/>
              </a:buClr>
              <a:buNone/>
            </a:pPr>
            <a:br>
              <a:rPr lang="en-US" altLang="ko-KR" sz="1200" b="1" dirty="0"/>
            </a:br>
            <a:br>
              <a:rPr lang="en-US" altLang="ko-KR" sz="1000" b="1" dirty="0"/>
            </a:br>
            <a:br>
              <a:rPr lang="en-US" altLang="ko-KR" sz="1000" b="1" dirty="0"/>
            </a:br>
            <a:endParaRPr lang="en-US" altLang="ko-KR" sz="10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15</a:t>
            </a:fld>
            <a:endParaRPr lang="ko-KR" altLang="en-US"/>
          </a:p>
        </p:txBody>
      </p:sp>
      <p:sp>
        <p:nvSpPr>
          <p:cNvPr id="5" name="Rectangle 2">
            <a:extLst>
              <a:ext uri="{FF2B5EF4-FFF2-40B4-BE49-F238E27FC236}">
                <a16:creationId xmlns:a16="http://schemas.microsoft.com/office/drawing/2014/main" id="{F93A4062-89E2-4388-9E9C-20F05F0CAAB3}"/>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8193" name="_x211510528" descr="EMB0000136066ca">
            <a:extLst>
              <a:ext uri="{FF2B5EF4-FFF2-40B4-BE49-F238E27FC236}">
                <a16:creationId xmlns:a16="http://schemas.microsoft.com/office/drawing/2014/main" id="{4BA8621A-E282-45B6-A4FB-CE1219213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843" y="1491521"/>
            <a:ext cx="9215852" cy="45131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5C063F0-9EEA-43C3-9D21-FFD13D9C3F54}"/>
              </a:ext>
            </a:extLst>
          </p:cNvPr>
          <p:cNvSpPr txBox="1"/>
          <p:nvPr/>
        </p:nvSpPr>
        <p:spPr>
          <a:xfrm>
            <a:off x="180981" y="2220127"/>
            <a:ext cx="1064568" cy="276999"/>
          </a:xfrm>
          <a:prstGeom prst="rect">
            <a:avLst/>
          </a:prstGeom>
          <a:noFill/>
        </p:spPr>
        <p:txBody>
          <a:bodyPr wrap="square" rtlCol="0">
            <a:spAutoFit/>
          </a:bodyPr>
          <a:lstStyle/>
          <a:p>
            <a:r>
              <a:rPr lang="en-US" altLang="ko-KR" sz="1200" b="0" baseline="0">
                <a:latin typeface="맑은 고딕" panose="020B0503020000020004" pitchFamily="50" charset="-127"/>
                <a:ea typeface="맑은 고딕" panose="020B0503020000020004" pitchFamily="50" charset="-127"/>
              </a:rPr>
              <a:t>3</a:t>
            </a:r>
            <a:r>
              <a:rPr lang="ko-KR" altLang="en-US" sz="1200" b="0" baseline="0" dirty="0">
                <a:latin typeface="맑은 고딕" panose="020B0503020000020004" pitchFamily="50" charset="-127"/>
                <a:ea typeface="맑은 고딕" panose="020B0503020000020004" pitchFamily="50" charset="-127"/>
              </a:rPr>
              <a:t>상 전류</a:t>
            </a:r>
          </a:p>
        </p:txBody>
      </p:sp>
      <p:sp>
        <p:nvSpPr>
          <p:cNvPr id="9" name="TextBox 8">
            <a:extLst>
              <a:ext uri="{FF2B5EF4-FFF2-40B4-BE49-F238E27FC236}">
                <a16:creationId xmlns:a16="http://schemas.microsoft.com/office/drawing/2014/main" id="{415717B0-1C87-4B31-ABDE-27454535F9C8}"/>
              </a:ext>
            </a:extLst>
          </p:cNvPr>
          <p:cNvSpPr txBox="1"/>
          <p:nvPr/>
        </p:nvSpPr>
        <p:spPr>
          <a:xfrm>
            <a:off x="192743" y="3069782"/>
            <a:ext cx="1064568" cy="461665"/>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지령 속도</a:t>
            </a:r>
            <a:br>
              <a:rPr lang="en-US" altLang="ko-KR" sz="1200" b="0" baseline="0" dirty="0">
                <a:latin typeface="맑은 고딕" panose="020B0503020000020004" pitchFamily="50" charset="-127"/>
                <a:ea typeface="맑은 고딕" panose="020B0503020000020004" pitchFamily="50" charset="-127"/>
              </a:rPr>
            </a:br>
            <a:r>
              <a:rPr lang="ko-KR" altLang="en-US" sz="1200" b="0" baseline="0" dirty="0">
                <a:latin typeface="맑은 고딕" panose="020B0503020000020004" pitchFamily="50" charset="-127"/>
                <a:ea typeface="맑은 고딕" panose="020B0503020000020004" pitchFamily="50" charset="-127"/>
              </a:rPr>
              <a:t>실제 속도 </a:t>
            </a:r>
          </a:p>
        </p:txBody>
      </p:sp>
      <p:sp>
        <p:nvSpPr>
          <p:cNvPr id="10" name="TextBox 9">
            <a:extLst>
              <a:ext uri="{FF2B5EF4-FFF2-40B4-BE49-F238E27FC236}">
                <a16:creationId xmlns:a16="http://schemas.microsoft.com/office/drawing/2014/main" id="{9917D5C1-2B4C-426F-BEAC-031B4903AE81}"/>
              </a:ext>
            </a:extLst>
          </p:cNvPr>
          <p:cNvSpPr txBox="1"/>
          <p:nvPr/>
        </p:nvSpPr>
        <p:spPr>
          <a:xfrm>
            <a:off x="195198" y="4207604"/>
            <a:ext cx="1299537"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d</a:t>
            </a:r>
            <a:r>
              <a:rPr lang="ko-KR" altLang="en-US" sz="1200" b="0" baseline="0" dirty="0">
                <a:latin typeface="맑은 고딕" panose="020B0503020000020004" pitchFamily="50" charset="-127"/>
                <a:ea typeface="맑은 고딕" panose="020B0503020000020004" pitchFamily="50" charset="-127"/>
              </a:rPr>
              <a:t>축 전압 지령 </a:t>
            </a:r>
          </a:p>
        </p:txBody>
      </p:sp>
      <p:sp>
        <p:nvSpPr>
          <p:cNvPr id="11" name="TextBox 10">
            <a:extLst>
              <a:ext uri="{FF2B5EF4-FFF2-40B4-BE49-F238E27FC236}">
                <a16:creationId xmlns:a16="http://schemas.microsoft.com/office/drawing/2014/main" id="{6519FEC2-B4D5-45F9-B837-1F9176668AAA}"/>
              </a:ext>
            </a:extLst>
          </p:cNvPr>
          <p:cNvSpPr txBox="1"/>
          <p:nvPr/>
        </p:nvSpPr>
        <p:spPr>
          <a:xfrm>
            <a:off x="195198" y="5132190"/>
            <a:ext cx="1299537"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q</a:t>
            </a:r>
            <a:r>
              <a:rPr lang="ko-KR" altLang="en-US" sz="1200" b="0" baseline="0" dirty="0">
                <a:latin typeface="맑은 고딕" panose="020B0503020000020004" pitchFamily="50" charset="-127"/>
                <a:ea typeface="맑은 고딕" panose="020B0503020000020004" pitchFamily="50" charset="-127"/>
              </a:rPr>
              <a:t>축 전압 지령 </a:t>
            </a:r>
          </a:p>
        </p:txBody>
      </p:sp>
      <p:sp>
        <p:nvSpPr>
          <p:cNvPr id="12" name="TextBox 11">
            <a:extLst>
              <a:ext uri="{FF2B5EF4-FFF2-40B4-BE49-F238E27FC236}">
                <a16:creationId xmlns:a16="http://schemas.microsoft.com/office/drawing/2014/main" id="{76ADDFA9-5993-43C9-B001-55DD4739EF3D}"/>
              </a:ext>
            </a:extLst>
          </p:cNvPr>
          <p:cNvSpPr txBox="1"/>
          <p:nvPr/>
        </p:nvSpPr>
        <p:spPr>
          <a:xfrm>
            <a:off x="2936776" y="1027844"/>
            <a:ext cx="1064568"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Slope=1</a:t>
            </a:r>
            <a:endParaRPr lang="ko-KR" altLang="en-US" sz="1200" b="0" baseline="0" dirty="0">
              <a:latin typeface="맑은 고딕" panose="020B0503020000020004" pitchFamily="50" charset="-127"/>
              <a:ea typeface="맑은 고딕" panose="020B0503020000020004" pitchFamily="50" charset="-127"/>
            </a:endParaRPr>
          </a:p>
        </p:txBody>
      </p:sp>
      <p:sp>
        <p:nvSpPr>
          <p:cNvPr id="7" name="Rectangle 4">
            <a:extLst>
              <a:ext uri="{FF2B5EF4-FFF2-40B4-BE49-F238E27FC236}">
                <a16:creationId xmlns:a16="http://schemas.microsoft.com/office/drawing/2014/main" id="{E23779DC-89B3-4013-BD8A-E8044C9E4B43}"/>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8195" name="_x211511088" descr="EMB0000136066db">
            <a:extLst>
              <a:ext uri="{FF2B5EF4-FFF2-40B4-BE49-F238E27FC236}">
                <a16:creationId xmlns:a16="http://schemas.microsoft.com/office/drawing/2014/main" id="{4AD7FE27-3DD3-42C9-810A-D45CCC4BFA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6073" y="805902"/>
            <a:ext cx="5304446" cy="60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774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_x211511488" descr="EMB0000136066d4">
            <a:extLst>
              <a:ext uri="{FF2B5EF4-FFF2-40B4-BE49-F238E27FC236}">
                <a16:creationId xmlns:a16="http://schemas.microsoft.com/office/drawing/2014/main" id="{079121EC-1347-4F17-A068-79E187A34D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4" r="1917" b="3979"/>
          <a:stretch/>
        </p:blipFill>
        <p:spPr bwMode="auto">
          <a:xfrm>
            <a:off x="5170986" y="3712025"/>
            <a:ext cx="4735014" cy="2427124"/>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3. IPMSM </a:t>
            </a:r>
            <a:r>
              <a:rPr lang="ko-KR" altLang="en-US" dirty="0"/>
              <a:t>속도 제어</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3.2 Simulation</a:t>
            </a:r>
          </a:p>
          <a:p>
            <a:pPr lvl="1">
              <a:buClr>
                <a:srgbClr val="FF0000"/>
              </a:buClr>
            </a:pPr>
            <a:endParaRPr lang="en-US" altLang="ko-KR" sz="1600" b="1" dirty="0"/>
          </a:p>
          <a:p>
            <a:pPr marL="862013" lvl="2" indent="0">
              <a:buClr>
                <a:srgbClr val="FF0000"/>
              </a:buClr>
              <a:buNone/>
            </a:pPr>
            <a:r>
              <a:rPr lang="ko-KR" altLang="en-US" sz="1400" b="1" dirty="0"/>
              <a:t> </a:t>
            </a:r>
            <a:br>
              <a:rPr lang="en-US" altLang="ko-KR" sz="1400" b="1" dirty="0"/>
            </a:br>
            <a:endParaRPr lang="en-US" altLang="ko-KR" sz="1400" b="1" dirty="0"/>
          </a:p>
          <a:p>
            <a:pPr lvl="3">
              <a:buClr>
                <a:srgbClr val="FFC000"/>
              </a:buClr>
            </a:pPr>
            <a:endParaRPr lang="en-US" altLang="ko-KR" sz="1200" dirty="0"/>
          </a:p>
          <a:p>
            <a:pPr lvl="3">
              <a:buClr>
                <a:srgbClr val="FFC000"/>
              </a:buClr>
            </a:pPr>
            <a:endParaRPr lang="en-US" altLang="ko-KR" sz="1200" b="1" dirty="0"/>
          </a:p>
          <a:p>
            <a:pPr marL="1243013" lvl="3" indent="0">
              <a:buClr>
                <a:srgbClr val="FFC000"/>
              </a:buClr>
              <a:buNone/>
            </a:pPr>
            <a:endParaRPr lang="en-US" altLang="ko-KR" sz="1200" b="1" dirty="0"/>
          </a:p>
          <a:p>
            <a:pPr lvl="3">
              <a:buClr>
                <a:srgbClr val="FFC000"/>
              </a:buClr>
            </a:pPr>
            <a:endParaRPr lang="en-US" altLang="ko-KR" sz="1200" b="1" dirty="0"/>
          </a:p>
          <a:p>
            <a:pPr lvl="3">
              <a:buClr>
                <a:srgbClr val="FFC000"/>
              </a:buClr>
            </a:pPr>
            <a:endParaRPr lang="en-US" altLang="ko-KR" sz="1200" b="1" dirty="0"/>
          </a:p>
          <a:p>
            <a:pPr lvl="3">
              <a:buClr>
                <a:srgbClr val="FFC000"/>
              </a:buClr>
            </a:pPr>
            <a:endParaRPr lang="en-US" altLang="ko-KR" sz="1200" dirty="0"/>
          </a:p>
          <a:p>
            <a:pPr lvl="3">
              <a:buClr>
                <a:srgbClr val="FFC000"/>
              </a:buClr>
            </a:pPr>
            <a:endParaRPr lang="en-US" altLang="ko-KR" sz="1200" dirty="0"/>
          </a:p>
          <a:p>
            <a:pPr lvl="3">
              <a:buClr>
                <a:srgbClr val="FFC000"/>
              </a:buClr>
            </a:pPr>
            <a:endParaRPr lang="en-US" altLang="ko-KR" sz="1200" dirty="0"/>
          </a:p>
          <a:p>
            <a:pPr marL="1243013" lvl="3" indent="0">
              <a:buClr>
                <a:srgbClr val="FFC000"/>
              </a:buClr>
              <a:buNone/>
            </a:pPr>
            <a:br>
              <a:rPr lang="en-US" altLang="ko-KR" sz="1200" b="1" dirty="0"/>
            </a:br>
            <a:br>
              <a:rPr lang="en-US" altLang="ko-KR" sz="1000" b="1" dirty="0"/>
            </a:br>
            <a:br>
              <a:rPr lang="en-US" altLang="ko-KR" sz="1000" b="1" dirty="0"/>
            </a:br>
            <a:endParaRPr lang="en-US" altLang="ko-KR" sz="1000" b="1" dirty="0"/>
          </a:p>
        </p:txBody>
      </p:sp>
      <p:sp>
        <p:nvSpPr>
          <p:cNvPr id="4" name="슬라이드 번호 개체 틀 3"/>
          <p:cNvSpPr>
            <a:spLocks noGrp="1"/>
          </p:cNvSpPr>
          <p:nvPr>
            <p:ph type="sldNum" sz="quarter" idx="10"/>
          </p:nvPr>
        </p:nvSpPr>
        <p:spPr>
          <a:xfrm>
            <a:off x="4689475" y="6345238"/>
            <a:ext cx="504825" cy="333375"/>
          </a:xfrm>
        </p:spPr>
        <p:txBody>
          <a:bodyPr/>
          <a:lstStyle/>
          <a:p>
            <a:fld id="{7CC01F1E-FD2C-4DE6-8652-E5F26BFD322C}" type="slidenum">
              <a:rPr lang="en-US" altLang="ko-KR" smtClean="0"/>
              <a:pPr/>
              <a:t>16</a:t>
            </a:fld>
            <a:endParaRPr lang="ko-KR" altLang="en-US"/>
          </a:p>
        </p:txBody>
      </p:sp>
      <p:sp>
        <p:nvSpPr>
          <p:cNvPr id="5" name="Rectangle 2">
            <a:extLst>
              <a:ext uri="{FF2B5EF4-FFF2-40B4-BE49-F238E27FC236}">
                <a16:creationId xmlns:a16="http://schemas.microsoft.com/office/drawing/2014/main" id="{F93A4062-89E2-4388-9E9C-20F05F0CAAB3}"/>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TextBox 11">
            <a:extLst>
              <a:ext uri="{FF2B5EF4-FFF2-40B4-BE49-F238E27FC236}">
                <a16:creationId xmlns:a16="http://schemas.microsoft.com/office/drawing/2014/main" id="{76ADDFA9-5993-43C9-B001-55DD4739EF3D}"/>
              </a:ext>
            </a:extLst>
          </p:cNvPr>
          <p:cNvSpPr txBox="1"/>
          <p:nvPr/>
        </p:nvSpPr>
        <p:spPr>
          <a:xfrm>
            <a:off x="417109" y="702581"/>
            <a:ext cx="4303569"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Slope=1 </a:t>
            </a:r>
            <a:r>
              <a:rPr lang="ko-KR" altLang="en-US" sz="1200" b="0" baseline="0" dirty="0" err="1">
                <a:latin typeface="맑은 고딕" panose="020B0503020000020004" pitchFamily="50" charset="-127"/>
                <a:ea typeface="맑은 고딕" panose="020B0503020000020004" pitchFamily="50" charset="-127"/>
              </a:rPr>
              <a:t>일때</a:t>
            </a:r>
            <a:r>
              <a:rPr lang="ko-KR" altLang="en-US" sz="1200" b="0" baseline="0" dirty="0">
                <a:latin typeface="맑은 고딕" panose="020B0503020000020004" pitchFamily="50" charset="-127"/>
                <a:ea typeface="맑은 고딕" panose="020B0503020000020004" pitchFamily="50" charset="-127"/>
              </a:rPr>
              <a:t> 속도 지령과 실제 속도</a:t>
            </a:r>
          </a:p>
        </p:txBody>
      </p:sp>
      <p:sp>
        <p:nvSpPr>
          <p:cNvPr id="7" name="Rectangle 2">
            <a:extLst>
              <a:ext uri="{FF2B5EF4-FFF2-40B4-BE49-F238E27FC236}">
                <a16:creationId xmlns:a16="http://schemas.microsoft.com/office/drawing/2014/main" id="{4B77482A-1133-450E-9827-868A0EB39B53}"/>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9217" name="_x211511088" descr="EMB0000136066cd">
            <a:extLst>
              <a:ext uri="{FF2B5EF4-FFF2-40B4-BE49-F238E27FC236}">
                <a16:creationId xmlns:a16="http://schemas.microsoft.com/office/drawing/2014/main" id="{6C9C15F8-2995-48A5-85E4-47EDA631518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0"/>
          <a:stretch/>
        </p:blipFill>
        <p:spPr bwMode="auto">
          <a:xfrm>
            <a:off x="128465" y="997892"/>
            <a:ext cx="5065836" cy="2112571"/>
          </a:xfrm>
          <a:prstGeom prst="rect">
            <a:avLst/>
          </a:prstGeom>
          <a:noFill/>
          <a:extLst>
            <a:ext uri="{909E8E84-426E-40DD-AFC4-6F175D3DCCD1}">
              <a14:hiddenFill xmlns:a14="http://schemas.microsoft.com/office/drawing/2010/main">
                <a:solidFill>
                  <a:srgbClr val="FFFFFF"/>
                </a:solidFill>
              </a14:hiddenFill>
            </a:ext>
          </a:extLst>
        </p:spPr>
      </p:pic>
      <p:pic>
        <p:nvPicPr>
          <p:cNvPr id="16" name="_x211510448" descr="EMB0000136066d1">
            <a:extLst>
              <a:ext uri="{FF2B5EF4-FFF2-40B4-BE49-F238E27FC236}">
                <a16:creationId xmlns:a16="http://schemas.microsoft.com/office/drawing/2014/main" id="{ACF088A4-673E-47E2-8F24-FD7B2028F8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79" b="4037"/>
          <a:stretch/>
        </p:blipFill>
        <p:spPr bwMode="auto">
          <a:xfrm>
            <a:off x="128464" y="3607071"/>
            <a:ext cx="5167342" cy="263703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E6E0FE3-A6A0-49D6-A7A0-1A8C6B379EC9}"/>
              </a:ext>
            </a:extLst>
          </p:cNvPr>
          <p:cNvSpPr txBox="1"/>
          <p:nvPr/>
        </p:nvSpPr>
        <p:spPr>
          <a:xfrm>
            <a:off x="357272" y="3394858"/>
            <a:ext cx="4363407" cy="276999"/>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전향 보상 성분 유무에 따른 </a:t>
            </a:r>
            <a:r>
              <a:rPr lang="en-US" altLang="ko-KR" sz="1200" b="0" baseline="0" dirty="0" err="1">
                <a:latin typeface="맑은 고딕" panose="020B0503020000020004" pitchFamily="50" charset="-127"/>
                <a:ea typeface="맑은 고딕" panose="020B0503020000020004" pitchFamily="50" charset="-127"/>
              </a:rPr>
              <a:t>d,q</a:t>
            </a:r>
            <a:r>
              <a:rPr lang="ko-KR" altLang="en-US" sz="1200" b="0" baseline="0" dirty="0">
                <a:latin typeface="맑은 고딕" panose="020B0503020000020004" pitchFamily="50" charset="-127"/>
                <a:ea typeface="맑은 고딕" panose="020B0503020000020004" pitchFamily="50" charset="-127"/>
              </a:rPr>
              <a:t>축 동기 좌표계 전압 지령</a:t>
            </a:r>
          </a:p>
        </p:txBody>
      </p:sp>
      <p:sp>
        <p:nvSpPr>
          <p:cNvPr id="13" name="Rectangle 6">
            <a:extLst>
              <a:ext uri="{FF2B5EF4-FFF2-40B4-BE49-F238E27FC236}">
                <a16:creationId xmlns:a16="http://schemas.microsoft.com/office/drawing/2014/main" id="{A3F6467A-FA1F-455F-8ACE-5CA94486317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0" name="TextBox 19">
            <a:extLst>
              <a:ext uri="{FF2B5EF4-FFF2-40B4-BE49-F238E27FC236}">
                <a16:creationId xmlns:a16="http://schemas.microsoft.com/office/drawing/2014/main" id="{702A2051-3788-43C1-A11D-6C7B9BCCFCDA}"/>
              </a:ext>
            </a:extLst>
          </p:cNvPr>
          <p:cNvSpPr txBox="1"/>
          <p:nvPr/>
        </p:nvSpPr>
        <p:spPr>
          <a:xfrm>
            <a:off x="5363177" y="3365941"/>
            <a:ext cx="4363407"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d, q</a:t>
            </a:r>
            <a:r>
              <a:rPr lang="ko-KR" altLang="en-US" sz="1200" b="0" baseline="0" dirty="0">
                <a:latin typeface="맑은 고딕" panose="020B0503020000020004" pitchFamily="50" charset="-127"/>
                <a:ea typeface="맑은 고딕" panose="020B0503020000020004" pitchFamily="50" charset="-127"/>
              </a:rPr>
              <a:t>축 전향 보상 성분</a:t>
            </a:r>
          </a:p>
        </p:txBody>
      </p:sp>
    </p:spTree>
    <p:extLst>
      <p:ext uri="{BB962C8B-B14F-4D97-AF65-F5344CB8AC3E}">
        <p14:creationId xmlns:p14="http://schemas.microsoft.com/office/powerpoint/2010/main" val="1389113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_x211510688" descr="EMB0000136066d7">
            <a:extLst>
              <a:ext uri="{FF2B5EF4-FFF2-40B4-BE49-F238E27FC236}">
                <a16:creationId xmlns:a16="http://schemas.microsoft.com/office/drawing/2014/main" id="{D5F3CE30-6C7A-4EE1-99B1-DFA63EDF6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8" y="1430821"/>
            <a:ext cx="8870607" cy="4344094"/>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3. IPMSM </a:t>
            </a:r>
            <a:r>
              <a:rPr lang="ko-KR" altLang="en-US" dirty="0"/>
              <a:t>속도 제어</a:t>
            </a:r>
          </a:p>
        </p:txBody>
      </p:sp>
      <p:sp>
        <p:nvSpPr>
          <p:cNvPr id="3" name="내용 개체 틀 2"/>
          <p:cNvSpPr>
            <a:spLocks noGrp="1"/>
          </p:cNvSpPr>
          <p:nvPr>
            <p:ph idx="1"/>
          </p:nvPr>
        </p:nvSpPr>
        <p:spPr>
          <a:xfrm>
            <a:off x="260635" y="716034"/>
            <a:ext cx="9516901" cy="5233246"/>
          </a:xfrm>
        </p:spPr>
        <p:txBody>
          <a:bodyPr/>
          <a:lstStyle/>
          <a:p>
            <a:pPr lvl="1">
              <a:buClr>
                <a:srgbClr val="FF0000"/>
              </a:buClr>
            </a:pPr>
            <a:r>
              <a:rPr lang="en-US" altLang="ko-KR" sz="1600" b="1" dirty="0"/>
              <a:t>3.2 Simulation</a:t>
            </a:r>
          </a:p>
          <a:p>
            <a:pPr lvl="2">
              <a:buClr>
                <a:srgbClr val="FF0000"/>
              </a:buClr>
            </a:pPr>
            <a:r>
              <a:rPr lang="ko-KR" altLang="en-US" sz="1400" b="1" dirty="0"/>
              <a:t>기울기 감소</a:t>
            </a:r>
            <a:endParaRPr lang="en-US" altLang="ko-KR" sz="1400" b="1" dirty="0"/>
          </a:p>
          <a:p>
            <a:pPr marL="862013" lvl="2" indent="0">
              <a:buClr>
                <a:srgbClr val="FF0000"/>
              </a:buClr>
              <a:buNone/>
            </a:pPr>
            <a:r>
              <a:rPr lang="ko-KR" altLang="en-US" sz="1400" b="1" dirty="0"/>
              <a:t> </a:t>
            </a:r>
            <a:br>
              <a:rPr lang="en-US" altLang="ko-KR" sz="1400" b="1" dirty="0"/>
            </a:br>
            <a:endParaRPr lang="en-US" altLang="ko-KR" sz="1400" b="1" dirty="0"/>
          </a:p>
          <a:p>
            <a:pPr lvl="3">
              <a:buClr>
                <a:srgbClr val="FFC000"/>
              </a:buClr>
            </a:pPr>
            <a:endParaRPr lang="en-US" altLang="ko-KR" sz="1200" dirty="0"/>
          </a:p>
          <a:p>
            <a:pPr lvl="3">
              <a:buClr>
                <a:srgbClr val="FFC000"/>
              </a:buClr>
            </a:pPr>
            <a:endParaRPr lang="en-US" altLang="ko-KR" sz="1200" b="1" dirty="0"/>
          </a:p>
          <a:p>
            <a:pPr marL="1243013" lvl="3" indent="0">
              <a:buClr>
                <a:srgbClr val="FFC000"/>
              </a:buClr>
              <a:buNone/>
            </a:pPr>
            <a:endParaRPr lang="en-US" altLang="ko-KR" sz="1200" b="1" dirty="0"/>
          </a:p>
          <a:p>
            <a:pPr lvl="3">
              <a:buClr>
                <a:srgbClr val="FFC000"/>
              </a:buClr>
            </a:pPr>
            <a:endParaRPr lang="en-US" altLang="ko-KR" sz="1200" b="1" dirty="0"/>
          </a:p>
          <a:p>
            <a:pPr lvl="3">
              <a:buClr>
                <a:srgbClr val="FFC000"/>
              </a:buClr>
            </a:pPr>
            <a:endParaRPr lang="en-US" altLang="ko-KR" sz="1200" b="1" dirty="0"/>
          </a:p>
          <a:p>
            <a:pPr lvl="3">
              <a:buClr>
                <a:srgbClr val="FFC000"/>
              </a:buClr>
            </a:pPr>
            <a:endParaRPr lang="en-US" altLang="ko-KR" sz="1200" dirty="0"/>
          </a:p>
          <a:p>
            <a:pPr lvl="3">
              <a:buClr>
                <a:srgbClr val="FFC000"/>
              </a:buClr>
            </a:pPr>
            <a:endParaRPr lang="en-US" altLang="ko-KR" sz="1200" dirty="0"/>
          </a:p>
          <a:p>
            <a:pPr lvl="3">
              <a:buClr>
                <a:srgbClr val="FFC000"/>
              </a:buClr>
            </a:pPr>
            <a:endParaRPr lang="en-US" altLang="ko-KR" sz="1200" dirty="0"/>
          </a:p>
          <a:p>
            <a:pPr marL="1243013" lvl="3" indent="0">
              <a:buClr>
                <a:srgbClr val="FFC000"/>
              </a:buClr>
              <a:buNone/>
            </a:pPr>
            <a:br>
              <a:rPr lang="en-US" altLang="ko-KR" sz="1200" b="1" dirty="0"/>
            </a:br>
            <a:br>
              <a:rPr lang="en-US" altLang="ko-KR" sz="1000" b="1" dirty="0"/>
            </a:br>
            <a:br>
              <a:rPr lang="en-US" altLang="ko-KR" sz="1000" b="1" dirty="0"/>
            </a:br>
            <a:endParaRPr lang="en-US" altLang="ko-KR" sz="10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17</a:t>
            </a:fld>
            <a:endParaRPr lang="ko-KR" altLang="en-US"/>
          </a:p>
        </p:txBody>
      </p:sp>
      <p:sp>
        <p:nvSpPr>
          <p:cNvPr id="5" name="Rectangle 2">
            <a:extLst>
              <a:ext uri="{FF2B5EF4-FFF2-40B4-BE49-F238E27FC236}">
                <a16:creationId xmlns:a16="http://schemas.microsoft.com/office/drawing/2014/main" id="{F93A4062-89E2-4388-9E9C-20F05F0CAAB3}"/>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TextBox 5">
            <a:extLst>
              <a:ext uri="{FF2B5EF4-FFF2-40B4-BE49-F238E27FC236}">
                <a16:creationId xmlns:a16="http://schemas.microsoft.com/office/drawing/2014/main" id="{65C063F0-9EEA-43C3-9D21-FFD13D9C3F54}"/>
              </a:ext>
            </a:extLst>
          </p:cNvPr>
          <p:cNvSpPr txBox="1"/>
          <p:nvPr/>
        </p:nvSpPr>
        <p:spPr>
          <a:xfrm>
            <a:off x="257409" y="2045596"/>
            <a:ext cx="1064568" cy="276999"/>
          </a:xfrm>
          <a:prstGeom prst="rect">
            <a:avLst/>
          </a:prstGeom>
          <a:noFill/>
        </p:spPr>
        <p:txBody>
          <a:bodyPr wrap="square" rtlCol="0">
            <a:spAutoFit/>
          </a:bodyPr>
          <a:lstStyle/>
          <a:p>
            <a:r>
              <a:rPr lang="en-US" altLang="ko-KR" sz="1200" b="0" baseline="0">
                <a:latin typeface="맑은 고딕" panose="020B0503020000020004" pitchFamily="50" charset="-127"/>
                <a:ea typeface="맑은 고딕" panose="020B0503020000020004" pitchFamily="50" charset="-127"/>
              </a:rPr>
              <a:t>3</a:t>
            </a:r>
            <a:r>
              <a:rPr lang="ko-KR" altLang="en-US" sz="1200" b="0" baseline="0" dirty="0">
                <a:latin typeface="맑은 고딕" panose="020B0503020000020004" pitchFamily="50" charset="-127"/>
                <a:ea typeface="맑은 고딕" panose="020B0503020000020004" pitchFamily="50" charset="-127"/>
              </a:rPr>
              <a:t>상 전류</a:t>
            </a:r>
          </a:p>
        </p:txBody>
      </p:sp>
      <p:sp>
        <p:nvSpPr>
          <p:cNvPr id="9" name="TextBox 8">
            <a:extLst>
              <a:ext uri="{FF2B5EF4-FFF2-40B4-BE49-F238E27FC236}">
                <a16:creationId xmlns:a16="http://schemas.microsoft.com/office/drawing/2014/main" id="{415717B0-1C87-4B31-ABDE-27454535F9C8}"/>
              </a:ext>
            </a:extLst>
          </p:cNvPr>
          <p:cNvSpPr txBox="1"/>
          <p:nvPr/>
        </p:nvSpPr>
        <p:spPr>
          <a:xfrm>
            <a:off x="263628" y="2739391"/>
            <a:ext cx="1064568" cy="461665"/>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지령 속도</a:t>
            </a:r>
            <a:br>
              <a:rPr lang="en-US" altLang="ko-KR" sz="1200" b="0" baseline="0" dirty="0">
                <a:latin typeface="맑은 고딕" panose="020B0503020000020004" pitchFamily="50" charset="-127"/>
                <a:ea typeface="맑은 고딕" panose="020B0503020000020004" pitchFamily="50" charset="-127"/>
              </a:rPr>
            </a:br>
            <a:r>
              <a:rPr lang="ko-KR" altLang="en-US" sz="1200" b="0" baseline="0" dirty="0">
                <a:latin typeface="맑은 고딕" panose="020B0503020000020004" pitchFamily="50" charset="-127"/>
                <a:ea typeface="맑은 고딕" panose="020B0503020000020004" pitchFamily="50" charset="-127"/>
              </a:rPr>
              <a:t>실제 속도 </a:t>
            </a:r>
          </a:p>
        </p:txBody>
      </p:sp>
      <p:sp>
        <p:nvSpPr>
          <p:cNvPr id="10" name="TextBox 9">
            <a:extLst>
              <a:ext uri="{FF2B5EF4-FFF2-40B4-BE49-F238E27FC236}">
                <a16:creationId xmlns:a16="http://schemas.microsoft.com/office/drawing/2014/main" id="{9917D5C1-2B4C-426F-BEAC-031B4903AE81}"/>
              </a:ext>
            </a:extLst>
          </p:cNvPr>
          <p:cNvSpPr txBox="1"/>
          <p:nvPr/>
        </p:nvSpPr>
        <p:spPr>
          <a:xfrm>
            <a:off x="257409" y="3910991"/>
            <a:ext cx="1299537"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d</a:t>
            </a:r>
            <a:r>
              <a:rPr lang="ko-KR" altLang="en-US" sz="1200" b="0" baseline="0" dirty="0">
                <a:latin typeface="맑은 고딕" panose="020B0503020000020004" pitchFamily="50" charset="-127"/>
                <a:ea typeface="맑은 고딕" panose="020B0503020000020004" pitchFamily="50" charset="-127"/>
              </a:rPr>
              <a:t>축 전압 지령 </a:t>
            </a:r>
          </a:p>
        </p:txBody>
      </p:sp>
      <p:sp>
        <p:nvSpPr>
          <p:cNvPr id="11" name="TextBox 10">
            <a:extLst>
              <a:ext uri="{FF2B5EF4-FFF2-40B4-BE49-F238E27FC236}">
                <a16:creationId xmlns:a16="http://schemas.microsoft.com/office/drawing/2014/main" id="{6519FEC2-B4D5-45F9-B837-1F9176668AAA}"/>
              </a:ext>
            </a:extLst>
          </p:cNvPr>
          <p:cNvSpPr txBox="1"/>
          <p:nvPr/>
        </p:nvSpPr>
        <p:spPr>
          <a:xfrm>
            <a:off x="257408" y="4653136"/>
            <a:ext cx="1299537"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q</a:t>
            </a:r>
            <a:r>
              <a:rPr lang="ko-KR" altLang="en-US" sz="1200" b="0" baseline="0" dirty="0">
                <a:latin typeface="맑은 고딕" panose="020B0503020000020004" pitchFamily="50" charset="-127"/>
                <a:ea typeface="맑은 고딕" panose="020B0503020000020004" pitchFamily="50" charset="-127"/>
              </a:rPr>
              <a:t>축 전압 지령 </a:t>
            </a:r>
          </a:p>
        </p:txBody>
      </p:sp>
      <p:sp>
        <p:nvSpPr>
          <p:cNvPr id="12" name="TextBox 11">
            <a:extLst>
              <a:ext uri="{FF2B5EF4-FFF2-40B4-BE49-F238E27FC236}">
                <a16:creationId xmlns:a16="http://schemas.microsoft.com/office/drawing/2014/main" id="{76ADDFA9-5993-43C9-B001-55DD4739EF3D}"/>
              </a:ext>
            </a:extLst>
          </p:cNvPr>
          <p:cNvSpPr txBox="1"/>
          <p:nvPr/>
        </p:nvSpPr>
        <p:spPr>
          <a:xfrm>
            <a:off x="4409603" y="1153822"/>
            <a:ext cx="1064568"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Slope=0.01</a:t>
            </a:r>
            <a:endParaRPr lang="ko-KR" alt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33196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_x211510128" descr="EMB0000136066e1">
            <a:extLst>
              <a:ext uri="{FF2B5EF4-FFF2-40B4-BE49-F238E27FC236}">
                <a16:creationId xmlns:a16="http://schemas.microsoft.com/office/drawing/2014/main" id="{785B7B14-2AF3-426F-8901-459A5CC1A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527" y="1442712"/>
            <a:ext cx="8701881" cy="4261466"/>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3. IPMSM </a:t>
            </a:r>
            <a:r>
              <a:rPr lang="ko-KR" altLang="en-US" dirty="0"/>
              <a:t>속도 제어</a:t>
            </a:r>
          </a:p>
        </p:txBody>
      </p:sp>
      <p:sp>
        <p:nvSpPr>
          <p:cNvPr id="3" name="내용 개체 틀 2"/>
          <p:cNvSpPr>
            <a:spLocks noGrp="1"/>
          </p:cNvSpPr>
          <p:nvPr>
            <p:ph idx="1"/>
          </p:nvPr>
        </p:nvSpPr>
        <p:spPr>
          <a:xfrm>
            <a:off x="260635" y="716034"/>
            <a:ext cx="9516901" cy="5233246"/>
          </a:xfrm>
        </p:spPr>
        <p:txBody>
          <a:bodyPr/>
          <a:lstStyle/>
          <a:p>
            <a:pPr lvl="1">
              <a:buClr>
                <a:srgbClr val="FF0000"/>
              </a:buClr>
            </a:pPr>
            <a:r>
              <a:rPr lang="en-US" altLang="ko-KR" sz="1600" b="1" dirty="0"/>
              <a:t>3.2 Simulation</a:t>
            </a:r>
          </a:p>
          <a:p>
            <a:pPr lvl="2">
              <a:buClr>
                <a:srgbClr val="FF0000"/>
              </a:buClr>
            </a:pPr>
            <a:r>
              <a:rPr lang="ko-KR" altLang="en-US" sz="1400" b="1" dirty="0"/>
              <a:t>기울기 증가</a:t>
            </a:r>
            <a:endParaRPr lang="en-US" altLang="ko-KR" sz="1400" b="1" dirty="0"/>
          </a:p>
          <a:p>
            <a:pPr marL="862013" lvl="2" indent="0">
              <a:buClr>
                <a:srgbClr val="FF0000"/>
              </a:buClr>
              <a:buNone/>
            </a:pPr>
            <a:r>
              <a:rPr lang="ko-KR" altLang="en-US" sz="1400" b="1" dirty="0"/>
              <a:t> </a:t>
            </a:r>
            <a:br>
              <a:rPr lang="en-US" altLang="ko-KR" sz="1400" b="1" dirty="0"/>
            </a:br>
            <a:endParaRPr lang="en-US" altLang="ko-KR" sz="1400" b="1" dirty="0"/>
          </a:p>
          <a:p>
            <a:pPr lvl="3">
              <a:buClr>
                <a:srgbClr val="FFC000"/>
              </a:buClr>
            </a:pPr>
            <a:endParaRPr lang="en-US" altLang="ko-KR" sz="1200" dirty="0"/>
          </a:p>
          <a:p>
            <a:pPr lvl="3">
              <a:buClr>
                <a:srgbClr val="FFC000"/>
              </a:buClr>
            </a:pPr>
            <a:endParaRPr lang="en-US" altLang="ko-KR" sz="1200" b="1" dirty="0"/>
          </a:p>
          <a:p>
            <a:pPr marL="1243013" lvl="3" indent="0">
              <a:buClr>
                <a:srgbClr val="FFC000"/>
              </a:buClr>
              <a:buNone/>
            </a:pPr>
            <a:endParaRPr lang="en-US" altLang="ko-KR" sz="1200" b="1" dirty="0"/>
          </a:p>
          <a:p>
            <a:pPr lvl="3">
              <a:buClr>
                <a:srgbClr val="FFC000"/>
              </a:buClr>
            </a:pPr>
            <a:endParaRPr lang="en-US" altLang="ko-KR" sz="1200" b="1" dirty="0"/>
          </a:p>
          <a:p>
            <a:pPr lvl="3">
              <a:buClr>
                <a:srgbClr val="FFC000"/>
              </a:buClr>
            </a:pPr>
            <a:endParaRPr lang="en-US" altLang="ko-KR" sz="1200" b="1" dirty="0"/>
          </a:p>
          <a:p>
            <a:pPr lvl="3">
              <a:buClr>
                <a:srgbClr val="FFC000"/>
              </a:buClr>
            </a:pPr>
            <a:endParaRPr lang="en-US" altLang="ko-KR" sz="1200" dirty="0"/>
          </a:p>
          <a:p>
            <a:pPr lvl="3">
              <a:buClr>
                <a:srgbClr val="FFC000"/>
              </a:buClr>
            </a:pPr>
            <a:endParaRPr lang="en-US" altLang="ko-KR" sz="1200" dirty="0"/>
          </a:p>
          <a:p>
            <a:pPr lvl="3">
              <a:buClr>
                <a:srgbClr val="FFC000"/>
              </a:buClr>
            </a:pPr>
            <a:endParaRPr lang="en-US" altLang="ko-KR" sz="1200" dirty="0"/>
          </a:p>
          <a:p>
            <a:pPr marL="1243013" lvl="3" indent="0">
              <a:buClr>
                <a:srgbClr val="FFC000"/>
              </a:buClr>
              <a:buNone/>
            </a:pPr>
            <a:br>
              <a:rPr lang="en-US" altLang="ko-KR" sz="1200" b="1" dirty="0"/>
            </a:br>
            <a:br>
              <a:rPr lang="en-US" altLang="ko-KR" sz="1000" b="1" dirty="0"/>
            </a:br>
            <a:br>
              <a:rPr lang="en-US" altLang="ko-KR" sz="1000" b="1" dirty="0"/>
            </a:br>
            <a:endParaRPr lang="en-US" altLang="ko-KR" sz="10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18</a:t>
            </a:fld>
            <a:endParaRPr lang="ko-KR" altLang="en-US"/>
          </a:p>
        </p:txBody>
      </p:sp>
      <p:sp>
        <p:nvSpPr>
          <p:cNvPr id="5" name="Rectangle 2">
            <a:extLst>
              <a:ext uri="{FF2B5EF4-FFF2-40B4-BE49-F238E27FC236}">
                <a16:creationId xmlns:a16="http://schemas.microsoft.com/office/drawing/2014/main" id="{F93A4062-89E2-4388-9E9C-20F05F0CAAB3}"/>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TextBox 5">
            <a:extLst>
              <a:ext uri="{FF2B5EF4-FFF2-40B4-BE49-F238E27FC236}">
                <a16:creationId xmlns:a16="http://schemas.microsoft.com/office/drawing/2014/main" id="{65C063F0-9EEA-43C3-9D21-FFD13D9C3F54}"/>
              </a:ext>
            </a:extLst>
          </p:cNvPr>
          <p:cNvSpPr txBox="1"/>
          <p:nvPr/>
        </p:nvSpPr>
        <p:spPr>
          <a:xfrm>
            <a:off x="257409" y="2045596"/>
            <a:ext cx="1064568" cy="276999"/>
          </a:xfrm>
          <a:prstGeom prst="rect">
            <a:avLst/>
          </a:prstGeom>
          <a:noFill/>
        </p:spPr>
        <p:txBody>
          <a:bodyPr wrap="square" rtlCol="0">
            <a:spAutoFit/>
          </a:bodyPr>
          <a:lstStyle/>
          <a:p>
            <a:r>
              <a:rPr lang="en-US" altLang="ko-KR" sz="1200" b="0" baseline="0">
                <a:latin typeface="맑은 고딕" panose="020B0503020000020004" pitchFamily="50" charset="-127"/>
                <a:ea typeface="맑은 고딕" panose="020B0503020000020004" pitchFamily="50" charset="-127"/>
              </a:rPr>
              <a:t>3</a:t>
            </a:r>
            <a:r>
              <a:rPr lang="ko-KR" altLang="en-US" sz="1200" b="0" baseline="0" dirty="0">
                <a:latin typeface="맑은 고딕" panose="020B0503020000020004" pitchFamily="50" charset="-127"/>
                <a:ea typeface="맑은 고딕" panose="020B0503020000020004" pitchFamily="50" charset="-127"/>
              </a:rPr>
              <a:t>상 전류</a:t>
            </a:r>
          </a:p>
        </p:txBody>
      </p:sp>
      <p:sp>
        <p:nvSpPr>
          <p:cNvPr id="9" name="TextBox 8">
            <a:extLst>
              <a:ext uri="{FF2B5EF4-FFF2-40B4-BE49-F238E27FC236}">
                <a16:creationId xmlns:a16="http://schemas.microsoft.com/office/drawing/2014/main" id="{415717B0-1C87-4B31-ABDE-27454535F9C8}"/>
              </a:ext>
            </a:extLst>
          </p:cNvPr>
          <p:cNvSpPr txBox="1"/>
          <p:nvPr/>
        </p:nvSpPr>
        <p:spPr>
          <a:xfrm>
            <a:off x="263628" y="2739391"/>
            <a:ext cx="1064568" cy="461665"/>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지령 속도</a:t>
            </a:r>
            <a:br>
              <a:rPr lang="en-US" altLang="ko-KR" sz="1200" b="0" baseline="0" dirty="0">
                <a:latin typeface="맑은 고딕" panose="020B0503020000020004" pitchFamily="50" charset="-127"/>
                <a:ea typeface="맑은 고딕" panose="020B0503020000020004" pitchFamily="50" charset="-127"/>
              </a:rPr>
            </a:br>
            <a:r>
              <a:rPr lang="ko-KR" altLang="en-US" sz="1200" b="0" baseline="0" dirty="0">
                <a:latin typeface="맑은 고딕" panose="020B0503020000020004" pitchFamily="50" charset="-127"/>
                <a:ea typeface="맑은 고딕" panose="020B0503020000020004" pitchFamily="50" charset="-127"/>
              </a:rPr>
              <a:t>실제 속도 </a:t>
            </a:r>
          </a:p>
        </p:txBody>
      </p:sp>
      <p:sp>
        <p:nvSpPr>
          <p:cNvPr id="10" name="TextBox 9">
            <a:extLst>
              <a:ext uri="{FF2B5EF4-FFF2-40B4-BE49-F238E27FC236}">
                <a16:creationId xmlns:a16="http://schemas.microsoft.com/office/drawing/2014/main" id="{9917D5C1-2B4C-426F-BEAC-031B4903AE81}"/>
              </a:ext>
            </a:extLst>
          </p:cNvPr>
          <p:cNvSpPr txBox="1"/>
          <p:nvPr/>
        </p:nvSpPr>
        <p:spPr>
          <a:xfrm>
            <a:off x="257409" y="3910991"/>
            <a:ext cx="1299537"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d</a:t>
            </a:r>
            <a:r>
              <a:rPr lang="ko-KR" altLang="en-US" sz="1200" b="0" baseline="0" dirty="0">
                <a:latin typeface="맑은 고딕" panose="020B0503020000020004" pitchFamily="50" charset="-127"/>
                <a:ea typeface="맑은 고딕" panose="020B0503020000020004" pitchFamily="50" charset="-127"/>
              </a:rPr>
              <a:t>축 전압 지령 </a:t>
            </a:r>
          </a:p>
        </p:txBody>
      </p:sp>
      <p:sp>
        <p:nvSpPr>
          <p:cNvPr id="11" name="TextBox 10">
            <a:extLst>
              <a:ext uri="{FF2B5EF4-FFF2-40B4-BE49-F238E27FC236}">
                <a16:creationId xmlns:a16="http://schemas.microsoft.com/office/drawing/2014/main" id="{6519FEC2-B4D5-45F9-B837-1F9176668AAA}"/>
              </a:ext>
            </a:extLst>
          </p:cNvPr>
          <p:cNvSpPr txBox="1"/>
          <p:nvPr/>
        </p:nvSpPr>
        <p:spPr>
          <a:xfrm>
            <a:off x="257408" y="4653136"/>
            <a:ext cx="1299537"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q</a:t>
            </a:r>
            <a:r>
              <a:rPr lang="ko-KR" altLang="en-US" sz="1200" b="0" baseline="0" dirty="0">
                <a:latin typeface="맑은 고딕" panose="020B0503020000020004" pitchFamily="50" charset="-127"/>
                <a:ea typeface="맑은 고딕" panose="020B0503020000020004" pitchFamily="50" charset="-127"/>
              </a:rPr>
              <a:t>축 전압 지령 </a:t>
            </a:r>
          </a:p>
        </p:txBody>
      </p:sp>
      <p:sp>
        <p:nvSpPr>
          <p:cNvPr id="12" name="TextBox 11">
            <a:extLst>
              <a:ext uri="{FF2B5EF4-FFF2-40B4-BE49-F238E27FC236}">
                <a16:creationId xmlns:a16="http://schemas.microsoft.com/office/drawing/2014/main" id="{76ADDFA9-5993-43C9-B001-55DD4739EF3D}"/>
              </a:ext>
            </a:extLst>
          </p:cNvPr>
          <p:cNvSpPr txBox="1"/>
          <p:nvPr/>
        </p:nvSpPr>
        <p:spPr>
          <a:xfrm>
            <a:off x="4409603" y="1153822"/>
            <a:ext cx="1064568"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Slope=10</a:t>
            </a:r>
            <a:endParaRPr lang="ko-KR" altLang="en-US" sz="1200" b="0" baseline="0" dirty="0">
              <a:latin typeface="맑은 고딕" panose="020B0503020000020004" pitchFamily="50" charset="-127"/>
              <a:ea typeface="맑은 고딕" panose="020B0503020000020004" pitchFamily="50" charset="-127"/>
            </a:endParaRPr>
          </a:p>
        </p:txBody>
      </p:sp>
      <p:sp>
        <p:nvSpPr>
          <p:cNvPr id="7" name="Rectangle 2">
            <a:extLst>
              <a:ext uri="{FF2B5EF4-FFF2-40B4-BE49-F238E27FC236}">
                <a16:creationId xmlns:a16="http://schemas.microsoft.com/office/drawing/2014/main" id="{D1C01A7E-423F-44AF-A398-C0FB1FD185D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965266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전류</a:t>
            </a:r>
            <a:r>
              <a:rPr lang="en-US" altLang="ko-KR" dirty="0"/>
              <a:t>, </a:t>
            </a:r>
            <a:r>
              <a:rPr lang="ko-KR" altLang="en-US" dirty="0"/>
              <a:t>속도 제어 및 </a:t>
            </a:r>
            <a:r>
              <a:rPr lang="en-US" altLang="ko-KR" dirty="0"/>
              <a:t>IPMSM </a:t>
            </a:r>
            <a:r>
              <a:rPr lang="ko-KR" altLang="en-US" dirty="0" err="1"/>
              <a:t>센서리스</a:t>
            </a:r>
            <a:r>
              <a:rPr lang="ko-KR" altLang="en-US" dirty="0"/>
              <a:t> 제어 </a:t>
            </a:r>
          </a:p>
        </p:txBody>
      </p:sp>
      <p:sp>
        <p:nvSpPr>
          <p:cNvPr id="3" name="내용 개체 틀 2"/>
          <p:cNvSpPr>
            <a:spLocks noGrp="1"/>
          </p:cNvSpPr>
          <p:nvPr>
            <p:ph idx="1"/>
          </p:nvPr>
        </p:nvSpPr>
        <p:spPr>
          <a:xfrm>
            <a:off x="183436" y="548680"/>
            <a:ext cx="9516901" cy="5472608"/>
          </a:xfrm>
        </p:spPr>
        <p:txBody>
          <a:bodyPr/>
          <a:lstStyle/>
          <a:p>
            <a:pPr marL="476250" lvl="1" indent="0">
              <a:buClr>
                <a:srgbClr val="FF0000"/>
              </a:buClr>
              <a:buNone/>
            </a:pPr>
            <a:endParaRPr lang="en-US" altLang="ko-KR" dirty="0"/>
          </a:p>
          <a:p>
            <a:pPr lvl="1">
              <a:buClr>
                <a:srgbClr val="FF0000"/>
              </a:buClr>
            </a:pPr>
            <a:r>
              <a:rPr lang="ko-KR" altLang="en-US" sz="2400" b="1" dirty="0"/>
              <a:t>목차 </a:t>
            </a:r>
            <a:br>
              <a:rPr lang="en-US" altLang="ko-KR" sz="1600" b="1" dirty="0"/>
            </a:br>
            <a:endParaRPr lang="en-US" altLang="ko-KR" sz="1600" b="1" dirty="0"/>
          </a:p>
          <a:p>
            <a:pPr lvl="2">
              <a:buClr>
                <a:srgbClr val="FFC000"/>
              </a:buClr>
            </a:pPr>
            <a:r>
              <a:rPr lang="en-US" altLang="ko-KR" sz="1800" b="1" dirty="0"/>
              <a:t>1.</a:t>
            </a:r>
            <a:r>
              <a:rPr lang="ko-KR" altLang="en-US" sz="1800" b="1" dirty="0"/>
              <a:t> 전동기 모델링</a:t>
            </a:r>
            <a:r>
              <a:rPr lang="en-US" altLang="ko-KR" sz="1800" b="1" dirty="0"/>
              <a:t>                    </a:t>
            </a:r>
          </a:p>
          <a:p>
            <a:pPr lvl="3">
              <a:buClr>
                <a:srgbClr val="FFC000"/>
              </a:buClr>
            </a:pPr>
            <a:r>
              <a:rPr lang="en-US" altLang="ko-KR" b="1" dirty="0"/>
              <a:t>1.1 </a:t>
            </a:r>
            <a:r>
              <a:rPr lang="ko-KR" altLang="en-US" b="1" dirty="0"/>
              <a:t>영구자석 동기 전동기</a:t>
            </a:r>
            <a:endParaRPr lang="en-US" altLang="ko-KR" b="1" dirty="0"/>
          </a:p>
          <a:p>
            <a:pPr lvl="3">
              <a:buClr>
                <a:srgbClr val="FFC000"/>
              </a:buClr>
            </a:pPr>
            <a:r>
              <a:rPr lang="en-US" altLang="ko-KR" b="1" dirty="0"/>
              <a:t>1.2 IPMSM </a:t>
            </a:r>
            <a:r>
              <a:rPr lang="ko-KR" altLang="en-US" b="1" dirty="0"/>
              <a:t>모델링</a:t>
            </a:r>
            <a:br>
              <a:rPr lang="en-US" altLang="ko-KR" sz="1200" b="1" dirty="0"/>
            </a:br>
            <a:endParaRPr lang="en-US" altLang="ko-KR" sz="1200" b="1" dirty="0"/>
          </a:p>
          <a:p>
            <a:pPr lvl="2">
              <a:buClr>
                <a:srgbClr val="FFC000"/>
              </a:buClr>
            </a:pPr>
            <a:r>
              <a:rPr lang="en-US" altLang="ko-KR" sz="1800" b="1" dirty="0"/>
              <a:t>2. IPMSM </a:t>
            </a:r>
            <a:r>
              <a:rPr lang="ko-KR" altLang="en-US" sz="1800" b="1" dirty="0"/>
              <a:t>전류 제어</a:t>
            </a:r>
            <a:br>
              <a:rPr lang="en-US" altLang="ko-KR" sz="1200" b="1" dirty="0"/>
            </a:br>
            <a:endParaRPr lang="en-US" altLang="ko-KR" b="1" dirty="0"/>
          </a:p>
          <a:p>
            <a:pPr lvl="2">
              <a:buClr>
                <a:srgbClr val="FFC000"/>
              </a:buClr>
            </a:pPr>
            <a:r>
              <a:rPr lang="en-US" altLang="ko-KR" sz="1800" b="1" dirty="0"/>
              <a:t>3. IPMSM </a:t>
            </a:r>
            <a:r>
              <a:rPr lang="ko-KR" altLang="en-US" sz="1800" b="1" dirty="0"/>
              <a:t>속도 제어</a:t>
            </a:r>
            <a:endParaRPr lang="en-US" altLang="ko-KR" sz="1800" b="1" dirty="0"/>
          </a:p>
          <a:p>
            <a:pPr lvl="2">
              <a:buClr>
                <a:srgbClr val="FFC000"/>
              </a:buClr>
            </a:pPr>
            <a:endParaRPr lang="en-US" altLang="ko-KR" sz="1400" b="1" dirty="0"/>
          </a:p>
          <a:p>
            <a:pPr lvl="2">
              <a:buClr>
                <a:srgbClr val="FFC000"/>
              </a:buClr>
            </a:pPr>
            <a:r>
              <a:rPr lang="en-US" altLang="ko-KR" sz="1800" b="1" dirty="0"/>
              <a:t>4. </a:t>
            </a:r>
            <a:r>
              <a:rPr lang="en-US" altLang="ko-KR" sz="1800" b="1" dirty="0" err="1"/>
              <a:t>Sensorless</a:t>
            </a:r>
            <a:r>
              <a:rPr lang="en-US" altLang="ko-KR" sz="1800" b="1" dirty="0"/>
              <a:t> </a:t>
            </a:r>
            <a:r>
              <a:rPr lang="ko-KR" altLang="en-US" sz="1800" b="1" dirty="0"/>
              <a:t>제어</a:t>
            </a:r>
            <a:endParaRPr lang="en-US" altLang="ko-KR" sz="1800" b="1" dirty="0"/>
          </a:p>
          <a:p>
            <a:pPr lvl="3">
              <a:buClr>
                <a:srgbClr val="FFC000"/>
              </a:buClr>
            </a:pPr>
            <a:r>
              <a:rPr lang="en-US" altLang="ko-KR" b="1" dirty="0"/>
              <a:t>4.1 </a:t>
            </a:r>
            <a:r>
              <a:rPr lang="ko-KR" altLang="en-US" b="1" dirty="0" err="1"/>
              <a:t>센서리스</a:t>
            </a:r>
            <a:r>
              <a:rPr lang="ko-KR" altLang="en-US" b="1" dirty="0"/>
              <a:t> 기술</a:t>
            </a:r>
            <a:endParaRPr lang="en-US" altLang="ko-KR" b="1" dirty="0"/>
          </a:p>
          <a:p>
            <a:pPr lvl="3">
              <a:buClr>
                <a:srgbClr val="FFC000"/>
              </a:buClr>
            </a:pPr>
            <a:r>
              <a:rPr lang="en-US" altLang="ko-KR" b="1" dirty="0"/>
              <a:t>4.2 </a:t>
            </a:r>
            <a:r>
              <a:rPr lang="ko-KR" altLang="en-US" b="1" dirty="0" err="1"/>
              <a:t>확장형</a:t>
            </a:r>
            <a:r>
              <a:rPr lang="ko-KR" altLang="en-US" b="1" dirty="0"/>
              <a:t> </a:t>
            </a:r>
            <a:r>
              <a:rPr lang="ko-KR" altLang="en-US" b="1" dirty="0" err="1"/>
              <a:t>역기전력을</a:t>
            </a:r>
            <a:r>
              <a:rPr lang="ko-KR" altLang="en-US" b="1" dirty="0"/>
              <a:t> 사용한 </a:t>
            </a:r>
            <a:r>
              <a:rPr lang="en-US" altLang="ko-KR" b="1" dirty="0"/>
              <a:t>IPMSM</a:t>
            </a:r>
            <a:r>
              <a:rPr lang="ko-KR" altLang="en-US" b="1" dirty="0"/>
              <a:t> 모델링</a:t>
            </a:r>
            <a:endParaRPr lang="en-US" altLang="ko-KR" b="1" dirty="0"/>
          </a:p>
          <a:p>
            <a:pPr lvl="3">
              <a:buClr>
                <a:srgbClr val="FFC000"/>
              </a:buClr>
            </a:pPr>
            <a:r>
              <a:rPr lang="en-US" altLang="ko-KR" b="1" dirty="0"/>
              <a:t>4.3 </a:t>
            </a:r>
            <a:r>
              <a:rPr lang="ko-KR" altLang="en-US" b="1" dirty="0" err="1"/>
              <a:t>회전자</a:t>
            </a:r>
            <a:r>
              <a:rPr lang="ko-KR" altLang="en-US" b="1" dirty="0"/>
              <a:t> 위치 추정 알고리즘</a:t>
            </a:r>
            <a:endParaRPr lang="en-US" altLang="ko-KR" b="1" dirty="0"/>
          </a:p>
          <a:p>
            <a:pPr lvl="3">
              <a:buClr>
                <a:srgbClr val="FFC000"/>
              </a:buClr>
            </a:pPr>
            <a:r>
              <a:rPr lang="en-US" altLang="ko-KR" b="1" dirty="0"/>
              <a:t>4.4 </a:t>
            </a:r>
            <a:r>
              <a:rPr lang="ko-KR" altLang="en-US" b="1" dirty="0"/>
              <a:t>시뮬레이션 결과</a:t>
            </a:r>
            <a:br>
              <a:rPr lang="en-US" altLang="ko-KR" sz="1400" b="1" dirty="0"/>
            </a:br>
            <a:endParaRPr lang="en-US" altLang="ko-KR" sz="1400" b="1" dirty="0"/>
          </a:p>
          <a:p>
            <a:pPr lvl="2">
              <a:buClr>
                <a:srgbClr val="FFC000"/>
              </a:buClr>
            </a:pPr>
            <a:r>
              <a:rPr lang="en-US" altLang="ko-KR" sz="1800" b="1" dirty="0"/>
              <a:t>5.</a:t>
            </a:r>
            <a:r>
              <a:rPr lang="ko-KR" altLang="en-US" sz="1800" b="1" dirty="0"/>
              <a:t> 응용 분야 및 개선 방향</a:t>
            </a:r>
            <a:endParaRPr lang="en-US" altLang="ko-KR" sz="18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a:t>
            </a:fld>
            <a:endParaRPr lang="ko-KR" altLang="en-US"/>
          </a:p>
        </p:txBody>
      </p:sp>
    </p:spTree>
    <p:extLst>
      <p:ext uri="{BB962C8B-B14F-4D97-AF65-F5344CB8AC3E}">
        <p14:creationId xmlns:p14="http://schemas.microsoft.com/office/powerpoint/2010/main" val="3564901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_x211510768" descr="EMB0000136066e4">
            <a:extLst>
              <a:ext uri="{FF2B5EF4-FFF2-40B4-BE49-F238E27FC236}">
                <a16:creationId xmlns:a16="http://schemas.microsoft.com/office/drawing/2014/main" id="{C9EF8373-2526-475D-AE89-D4EB3DCB5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977" y="2045596"/>
            <a:ext cx="7977968" cy="3452132"/>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3. IPMSM </a:t>
            </a:r>
            <a:r>
              <a:rPr lang="ko-KR" altLang="en-US" dirty="0"/>
              <a:t>속도 제어</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3.2 Simulation</a:t>
            </a:r>
          </a:p>
          <a:p>
            <a:pPr lvl="1">
              <a:buClr>
                <a:srgbClr val="FF0000"/>
              </a:buClr>
            </a:pPr>
            <a:endParaRPr lang="en-US" altLang="ko-KR" sz="1600" b="1" dirty="0"/>
          </a:p>
          <a:p>
            <a:pPr marL="862013" lvl="2" indent="0">
              <a:buClr>
                <a:srgbClr val="FF0000"/>
              </a:buClr>
              <a:buNone/>
            </a:pPr>
            <a:r>
              <a:rPr lang="ko-KR" altLang="en-US" sz="1400" b="1" dirty="0"/>
              <a:t> </a:t>
            </a:r>
            <a:br>
              <a:rPr lang="en-US" altLang="ko-KR" sz="1400" b="1" dirty="0"/>
            </a:br>
            <a:endParaRPr lang="en-US" altLang="ko-KR" sz="1400" b="1" dirty="0"/>
          </a:p>
          <a:p>
            <a:pPr lvl="3">
              <a:buClr>
                <a:srgbClr val="FFC000"/>
              </a:buClr>
            </a:pPr>
            <a:endParaRPr lang="en-US" altLang="ko-KR" sz="1200" dirty="0"/>
          </a:p>
          <a:p>
            <a:pPr lvl="3">
              <a:buClr>
                <a:srgbClr val="FFC000"/>
              </a:buClr>
            </a:pPr>
            <a:endParaRPr lang="en-US" altLang="ko-KR" sz="1200" b="1" dirty="0"/>
          </a:p>
          <a:p>
            <a:pPr marL="1243013" lvl="3" indent="0">
              <a:buClr>
                <a:srgbClr val="FFC000"/>
              </a:buClr>
              <a:buNone/>
            </a:pPr>
            <a:endParaRPr lang="en-US" altLang="ko-KR" sz="1200" b="1" dirty="0"/>
          </a:p>
          <a:p>
            <a:pPr lvl="3">
              <a:buClr>
                <a:srgbClr val="FFC000"/>
              </a:buClr>
            </a:pPr>
            <a:endParaRPr lang="en-US" altLang="ko-KR" sz="1200" b="1" dirty="0"/>
          </a:p>
          <a:p>
            <a:pPr lvl="3">
              <a:buClr>
                <a:srgbClr val="FFC000"/>
              </a:buClr>
            </a:pPr>
            <a:endParaRPr lang="en-US" altLang="ko-KR" sz="1200" b="1" dirty="0"/>
          </a:p>
          <a:p>
            <a:pPr lvl="3">
              <a:buClr>
                <a:srgbClr val="FFC000"/>
              </a:buClr>
            </a:pPr>
            <a:endParaRPr lang="en-US" altLang="ko-KR" sz="1200" dirty="0"/>
          </a:p>
          <a:p>
            <a:pPr lvl="3">
              <a:buClr>
                <a:srgbClr val="FFC000"/>
              </a:buClr>
            </a:pPr>
            <a:endParaRPr lang="en-US" altLang="ko-KR" sz="1200" dirty="0"/>
          </a:p>
          <a:p>
            <a:pPr lvl="3">
              <a:buClr>
                <a:srgbClr val="FFC000"/>
              </a:buClr>
            </a:pPr>
            <a:endParaRPr lang="en-US" altLang="ko-KR" sz="1200" dirty="0"/>
          </a:p>
          <a:p>
            <a:pPr marL="1243013" lvl="3" indent="0">
              <a:buClr>
                <a:srgbClr val="FFC000"/>
              </a:buClr>
              <a:buNone/>
            </a:pPr>
            <a:br>
              <a:rPr lang="en-US" altLang="ko-KR" sz="1200" b="1" dirty="0"/>
            </a:br>
            <a:br>
              <a:rPr lang="en-US" altLang="ko-KR" sz="1000" b="1" dirty="0"/>
            </a:br>
            <a:br>
              <a:rPr lang="en-US" altLang="ko-KR" sz="1000" b="1" dirty="0"/>
            </a:br>
            <a:endParaRPr lang="en-US" altLang="ko-KR" sz="10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19</a:t>
            </a:fld>
            <a:endParaRPr lang="ko-KR" altLang="en-US"/>
          </a:p>
        </p:txBody>
      </p:sp>
      <p:sp>
        <p:nvSpPr>
          <p:cNvPr id="5" name="Rectangle 2">
            <a:extLst>
              <a:ext uri="{FF2B5EF4-FFF2-40B4-BE49-F238E27FC236}">
                <a16:creationId xmlns:a16="http://schemas.microsoft.com/office/drawing/2014/main" id="{F93A4062-89E2-4388-9E9C-20F05F0CAAB3}"/>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TextBox 5">
            <a:extLst>
              <a:ext uri="{FF2B5EF4-FFF2-40B4-BE49-F238E27FC236}">
                <a16:creationId xmlns:a16="http://schemas.microsoft.com/office/drawing/2014/main" id="{65C063F0-9EEA-43C3-9D21-FFD13D9C3F54}"/>
              </a:ext>
            </a:extLst>
          </p:cNvPr>
          <p:cNvSpPr txBox="1"/>
          <p:nvPr/>
        </p:nvSpPr>
        <p:spPr>
          <a:xfrm>
            <a:off x="738188" y="2632692"/>
            <a:ext cx="1064568"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a</a:t>
            </a:r>
            <a:r>
              <a:rPr lang="ko-KR" altLang="en-US" sz="1200" b="0" baseline="0" dirty="0">
                <a:latin typeface="맑은 고딕" panose="020B0503020000020004" pitchFamily="50" charset="-127"/>
                <a:ea typeface="맑은 고딕" panose="020B0503020000020004" pitchFamily="50" charset="-127"/>
              </a:rPr>
              <a:t>상 전류</a:t>
            </a:r>
          </a:p>
        </p:txBody>
      </p:sp>
      <p:sp>
        <p:nvSpPr>
          <p:cNvPr id="9" name="TextBox 8">
            <a:extLst>
              <a:ext uri="{FF2B5EF4-FFF2-40B4-BE49-F238E27FC236}">
                <a16:creationId xmlns:a16="http://schemas.microsoft.com/office/drawing/2014/main" id="{415717B0-1C87-4B31-ABDE-27454535F9C8}"/>
              </a:ext>
            </a:extLst>
          </p:cNvPr>
          <p:cNvSpPr txBox="1"/>
          <p:nvPr/>
        </p:nvSpPr>
        <p:spPr>
          <a:xfrm>
            <a:off x="738188" y="4221088"/>
            <a:ext cx="1064568" cy="461665"/>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지령 속도</a:t>
            </a:r>
            <a:br>
              <a:rPr lang="en-US" altLang="ko-KR" sz="1200" b="0" baseline="0" dirty="0">
                <a:latin typeface="맑은 고딕" panose="020B0503020000020004" pitchFamily="50" charset="-127"/>
                <a:ea typeface="맑은 고딕" panose="020B0503020000020004" pitchFamily="50" charset="-127"/>
              </a:rPr>
            </a:br>
            <a:r>
              <a:rPr lang="ko-KR" altLang="en-US" sz="1200" b="0" baseline="0" dirty="0">
                <a:latin typeface="맑은 고딕" panose="020B0503020000020004" pitchFamily="50" charset="-127"/>
                <a:ea typeface="맑은 고딕" panose="020B0503020000020004" pitchFamily="50" charset="-127"/>
              </a:rPr>
              <a:t>실제 속도 </a:t>
            </a:r>
          </a:p>
        </p:txBody>
      </p:sp>
      <p:sp>
        <p:nvSpPr>
          <p:cNvPr id="12" name="TextBox 11">
            <a:extLst>
              <a:ext uri="{FF2B5EF4-FFF2-40B4-BE49-F238E27FC236}">
                <a16:creationId xmlns:a16="http://schemas.microsoft.com/office/drawing/2014/main" id="{76ADDFA9-5993-43C9-B001-55DD4739EF3D}"/>
              </a:ext>
            </a:extLst>
          </p:cNvPr>
          <p:cNvSpPr txBox="1"/>
          <p:nvPr/>
        </p:nvSpPr>
        <p:spPr>
          <a:xfrm>
            <a:off x="4088904" y="1317045"/>
            <a:ext cx="2847653"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Slope=1, </a:t>
            </a:r>
            <a:r>
              <a:rPr lang="en-US" altLang="ko-KR" sz="1200" b="0" baseline="0">
                <a:latin typeface="맑은 고딕" panose="020B0503020000020004" pitchFamily="50" charset="-127"/>
                <a:ea typeface="맑은 고딕" panose="020B0503020000020004" pitchFamily="50" charset="-127"/>
              </a:rPr>
              <a:t>10 </a:t>
            </a:r>
            <a:r>
              <a:rPr lang="ko-KR" altLang="en-US" sz="1200" b="0" baseline="0" dirty="0">
                <a:latin typeface="맑은 고딕" panose="020B0503020000020004" pitchFamily="50" charset="-127"/>
                <a:ea typeface="맑은 고딕" panose="020B0503020000020004" pitchFamily="50" charset="-127"/>
              </a:rPr>
              <a:t>비교</a:t>
            </a:r>
          </a:p>
        </p:txBody>
      </p:sp>
      <p:sp>
        <p:nvSpPr>
          <p:cNvPr id="7" name="Rectangle 2">
            <a:extLst>
              <a:ext uri="{FF2B5EF4-FFF2-40B4-BE49-F238E27FC236}">
                <a16:creationId xmlns:a16="http://schemas.microsoft.com/office/drawing/2014/main" id="{D1C01A7E-423F-44AF-A398-C0FB1FD185D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a:extLst>
              <a:ext uri="{FF2B5EF4-FFF2-40B4-BE49-F238E27FC236}">
                <a16:creationId xmlns:a16="http://schemas.microsoft.com/office/drawing/2014/main" id="{4CC04490-24F8-4E62-B08F-85C663E581F7}"/>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3" name="TextBox 12">
            <a:extLst>
              <a:ext uri="{FF2B5EF4-FFF2-40B4-BE49-F238E27FC236}">
                <a16:creationId xmlns:a16="http://schemas.microsoft.com/office/drawing/2014/main" id="{53372FAB-E8E1-4D0D-BFAC-BC3A2D53F639}"/>
              </a:ext>
            </a:extLst>
          </p:cNvPr>
          <p:cNvSpPr txBox="1"/>
          <p:nvPr/>
        </p:nvSpPr>
        <p:spPr>
          <a:xfrm>
            <a:off x="1568624" y="5589240"/>
            <a:ext cx="7128792" cy="461665"/>
          </a:xfrm>
          <a:prstGeom prst="rect">
            <a:avLst/>
          </a:prstGeom>
          <a:noFill/>
        </p:spPr>
        <p:txBody>
          <a:bodyPr wrap="square" rtlCol="0">
            <a:spAutoFit/>
          </a:bodyPr>
          <a:lstStyle/>
          <a:p>
            <a:r>
              <a:rPr lang="ko-KR" altLang="en-US" sz="1200" b="0" baseline="0" dirty="0" err="1">
                <a:latin typeface="맑은 고딕" panose="020B0503020000020004" pitchFamily="50" charset="-127"/>
                <a:ea typeface="맑은 고딕" panose="020B0503020000020004" pitchFamily="50" charset="-127"/>
              </a:rPr>
              <a:t>오버슈트</a:t>
            </a:r>
            <a:r>
              <a:rPr lang="en-US" altLang="ko-KR" sz="1200" b="0" baseline="0" dirty="0">
                <a:latin typeface="맑은 고딕" panose="020B0503020000020004" pitchFamily="50" charset="-127"/>
                <a:ea typeface="맑은 고딕" panose="020B0503020000020004" pitchFamily="50" charset="-127"/>
              </a:rPr>
              <a:t>: Slope 1 &lt; Slope 10</a:t>
            </a:r>
          </a:p>
          <a:p>
            <a:r>
              <a:rPr lang="ko-KR" altLang="en-US" sz="1200" b="0" baseline="0" dirty="0">
                <a:latin typeface="맑은 고딕" panose="020B0503020000020004" pitchFamily="50" charset="-127"/>
                <a:ea typeface="맑은 고딕" panose="020B0503020000020004" pitchFamily="50" charset="-127"/>
              </a:rPr>
              <a:t>응답 속도</a:t>
            </a:r>
            <a:r>
              <a:rPr lang="en-US" altLang="ko-KR" sz="1200" b="0" baseline="0" dirty="0">
                <a:latin typeface="맑은 고딕" panose="020B0503020000020004" pitchFamily="50" charset="-127"/>
                <a:ea typeface="맑은 고딕" panose="020B0503020000020004" pitchFamily="50" charset="-127"/>
              </a:rPr>
              <a:t>: Slope 1 &lt; Slope 10</a:t>
            </a:r>
            <a:endParaRPr lang="ko-KR" altLang="en-US" sz="1200" b="0" baseline="0" dirty="0" err="1">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989753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_x211510288" descr="EMB0000136066e8">
            <a:extLst>
              <a:ext uri="{FF2B5EF4-FFF2-40B4-BE49-F238E27FC236}">
                <a16:creationId xmlns:a16="http://schemas.microsoft.com/office/drawing/2014/main" id="{05F2182E-BD7C-41AD-81D9-8D0302601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255" y="2043733"/>
            <a:ext cx="8669281" cy="309581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3. IPMSM </a:t>
            </a:r>
            <a:r>
              <a:rPr lang="ko-KR" altLang="en-US" dirty="0"/>
              <a:t>속도 제어</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3.2 Simulation</a:t>
            </a:r>
          </a:p>
          <a:p>
            <a:pPr lvl="1">
              <a:buClr>
                <a:srgbClr val="FF0000"/>
              </a:buClr>
            </a:pPr>
            <a:endParaRPr lang="en-US" altLang="ko-KR" sz="1600" b="1" dirty="0"/>
          </a:p>
          <a:p>
            <a:pPr marL="862013" lvl="2" indent="0">
              <a:buClr>
                <a:srgbClr val="FF0000"/>
              </a:buClr>
              <a:buNone/>
            </a:pPr>
            <a:r>
              <a:rPr lang="ko-KR" altLang="en-US" sz="1400" b="1" dirty="0"/>
              <a:t> </a:t>
            </a:r>
            <a:br>
              <a:rPr lang="en-US" altLang="ko-KR" sz="1400" b="1" dirty="0"/>
            </a:br>
            <a:endParaRPr lang="en-US" altLang="ko-KR" sz="1400" b="1" dirty="0"/>
          </a:p>
          <a:p>
            <a:pPr lvl="3">
              <a:buClr>
                <a:srgbClr val="FFC000"/>
              </a:buClr>
            </a:pPr>
            <a:endParaRPr lang="en-US" altLang="ko-KR" sz="1200" dirty="0"/>
          </a:p>
          <a:p>
            <a:pPr lvl="3">
              <a:buClr>
                <a:srgbClr val="FFC000"/>
              </a:buClr>
            </a:pPr>
            <a:endParaRPr lang="en-US" altLang="ko-KR" sz="1200" b="1" dirty="0"/>
          </a:p>
          <a:p>
            <a:pPr marL="1243013" lvl="3" indent="0">
              <a:buClr>
                <a:srgbClr val="FFC000"/>
              </a:buClr>
              <a:buNone/>
            </a:pPr>
            <a:endParaRPr lang="en-US" altLang="ko-KR" sz="1200" b="1" dirty="0"/>
          </a:p>
          <a:p>
            <a:pPr lvl="3">
              <a:buClr>
                <a:srgbClr val="FFC000"/>
              </a:buClr>
            </a:pPr>
            <a:endParaRPr lang="en-US" altLang="ko-KR" sz="1200" b="1" dirty="0"/>
          </a:p>
          <a:p>
            <a:pPr lvl="3">
              <a:buClr>
                <a:srgbClr val="FFC000"/>
              </a:buClr>
            </a:pPr>
            <a:endParaRPr lang="en-US" altLang="ko-KR" sz="1200" b="1" dirty="0"/>
          </a:p>
          <a:p>
            <a:pPr lvl="3">
              <a:buClr>
                <a:srgbClr val="FFC000"/>
              </a:buClr>
            </a:pPr>
            <a:endParaRPr lang="en-US" altLang="ko-KR" sz="1200" dirty="0"/>
          </a:p>
          <a:p>
            <a:pPr lvl="3">
              <a:buClr>
                <a:srgbClr val="FFC000"/>
              </a:buClr>
            </a:pPr>
            <a:endParaRPr lang="en-US" altLang="ko-KR" sz="1200" dirty="0"/>
          </a:p>
          <a:p>
            <a:pPr lvl="3">
              <a:buClr>
                <a:srgbClr val="FFC000"/>
              </a:buClr>
            </a:pPr>
            <a:endParaRPr lang="en-US" altLang="ko-KR" sz="1200" dirty="0"/>
          </a:p>
          <a:p>
            <a:pPr marL="1243013" lvl="3" indent="0">
              <a:buClr>
                <a:srgbClr val="FFC000"/>
              </a:buClr>
              <a:buNone/>
            </a:pPr>
            <a:br>
              <a:rPr lang="en-US" altLang="ko-KR" sz="1200" b="1" dirty="0"/>
            </a:br>
            <a:br>
              <a:rPr lang="en-US" altLang="ko-KR" sz="1000" b="1" dirty="0"/>
            </a:br>
            <a:endParaRPr lang="en-US" altLang="ko-KR" sz="10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20</a:t>
            </a:fld>
            <a:endParaRPr lang="ko-KR" altLang="en-US"/>
          </a:p>
        </p:txBody>
      </p:sp>
      <p:sp>
        <p:nvSpPr>
          <p:cNvPr id="5" name="Rectangle 2">
            <a:extLst>
              <a:ext uri="{FF2B5EF4-FFF2-40B4-BE49-F238E27FC236}">
                <a16:creationId xmlns:a16="http://schemas.microsoft.com/office/drawing/2014/main" id="{F93A4062-89E2-4388-9E9C-20F05F0CAAB3}"/>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TextBox 5">
            <a:extLst>
              <a:ext uri="{FF2B5EF4-FFF2-40B4-BE49-F238E27FC236}">
                <a16:creationId xmlns:a16="http://schemas.microsoft.com/office/drawing/2014/main" id="{65C063F0-9EEA-43C3-9D21-FFD13D9C3F54}"/>
              </a:ext>
            </a:extLst>
          </p:cNvPr>
          <p:cNvSpPr txBox="1"/>
          <p:nvPr/>
        </p:nvSpPr>
        <p:spPr>
          <a:xfrm>
            <a:off x="738188" y="2632692"/>
            <a:ext cx="1064568"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a</a:t>
            </a:r>
            <a:r>
              <a:rPr lang="ko-KR" altLang="en-US" sz="1200" b="0" baseline="0" dirty="0">
                <a:latin typeface="맑은 고딕" panose="020B0503020000020004" pitchFamily="50" charset="-127"/>
                <a:ea typeface="맑은 고딕" panose="020B0503020000020004" pitchFamily="50" charset="-127"/>
              </a:rPr>
              <a:t>상 전류</a:t>
            </a:r>
          </a:p>
        </p:txBody>
      </p:sp>
      <p:sp>
        <p:nvSpPr>
          <p:cNvPr id="9" name="TextBox 8">
            <a:extLst>
              <a:ext uri="{FF2B5EF4-FFF2-40B4-BE49-F238E27FC236}">
                <a16:creationId xmlns:a16="http://schemas.microsoft.com/office/drawing/2014/main" id="{415717B0-1C87-4B31-ABDE-27454535F9C8}"/>
              </a:ext>
            </a:extLst>
          </p:cNvPr>
          <p:cNvSpPr txBox="1"/>
          <p:nvPr/>
        </p:nvSpPr>
        <p:spPr>
          <a:xfrm>
            <a:off x="738188" y="3948310"/>
            <a:ext cx="1064568" cy="461665"/>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지령 속도</a:t>
            </a:r>
            <a:br>
              <a:rPr lang="en-US" altLang="ko-KR" sz="1200" b="0" baseline="0" dirty="0">
                <a:latin typeface="맑은 고딕" panose="020B0503020000020004" pitchFamily="50" charset="-127"/>
                <a:ea typeface="맑은 고딕" panose="020B0503020000020004" pitchFamily="50" charset="-127"/>
              </a:rPr>
            </a:br>
            <a:r>
              <a:rPr lang="ko-KR" altLang="en-US" sz="1200" b="0" baseline="0" dirty="0">
                <a:latin typeface="맑은 고딕" panose="020B0503020000020004" pitchFamily="50" charset="-127"/>
                <a:ea typeface="맑은 고딕" panose="020B0503020000020004" pitchFamily="50" charset="-127"/>
              </a:rPr>
              <a:t>실제 속도 </a:t>
            </a:r>
          </a:p>
        </p:txBody>
      </p:sp>
      <p:sp>
        <p:nvSpPr>
          <p:cNvPr id="12" name="TextBox 11">
            <a:extLst>
              <a:ext uri="{FF2B5EF4-FFF2-40B4-BE49-F238E27FC236}">
                <a16:creationId xmlns:a16="http://schemas.microsoft.com/office/drawing/2014/main" id="{76ADDFA9-5993-43C9-B001-55DD4739EF3D}"/>
              </a:ext>
            </a:extLst>
          </p:cNvPr>
          <p:cNvSpPr txBox="1"/>
          <p:nvPr/>
        </p:nvSpPr>
        <p:spPr>
          <a:xfrm>
            <a:off x="848544" y="1594044"/>
            <a:ext cx="2847653"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Slope= 10, Step input </a:t>
            </a:r>
            <a:r>
              <a:rPr lang="ko-KR" altLang="en-US" sz="1200" b="0" baseline="0" dirty="0">
                <a:latin typeface="맑은 고딕" panose="020B0503020000020004" pitchFamily="50" charset="-127"/>
                <a:ea typeface="맑은 고딕" panose="020B0503020000020004" pitchFamily="50" charset="-127"/>
              </a:rPr>
              <a:t>비교</a:t>
            </a:r>
          </a:p>
        </p:txBody>
      </p:sp>
      <p:sp>
        <p:nvSpPr>
          <p:cNvPr id="7" name="Rectangle 2">
            <a:extLst>
              <a:ext uri="{FF2B5EF4-FFF2-40B4-BE49-F238E27FC236}">
                <a16:creationId xmlns:a16="http://schemas.microsoft.com/office/drawing/2014/main" id="{D1C01A7E-423F-44AF-A398-C0FB1FD185D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a:extLst>
              <a:ext uri="{FF2B5EF4-FFF2-40B4-BE49-F238E27FC236}">
                <a16:creationId xmlns:a16="http://schemas.microsoft.com/office/drawing/2014/main" id="{4CC04490-24F8-4E62-B08F-85C663E581F7}"/>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3" name="TextBox 12">
            <a:extLst>
              <a:ext uri="{FF2B5EF4-FFF2-40B4-BE49-F238E27FC236}">
                <a16:creationId xmlns:a16="http://schemas.microsoft.com/office/drawing/2014/main" id="{53372FAB-E8E1-4D0D-BFAC-BC3A2D53F639}"/>
              </a:ext>
            </a:extLst>
          </p:cNvPr>
          <p:cNvSpPr txBox="1"/>
          <p:nvPr/>
        </p:nvSpPr>
        <p:spPr>
          <a:xfrm>
            <a:off x="848544" y="5447538"/>
            <a:ext cx="7128792" cy="461665"/>
          </a:xfrm>
          <a:prstGeom prst="rect">
            <a:avLst/>
          </a:prstGeom>
          <a:noFill/>
        </p:spPr>
        <p:txBody>
          <a:bodyPr wrap="square" rtlCol="0">
            <a:spAutoFit/>
          </a:bodyPr>
          <a:lstStyle/>
          <a:p>
            <a:r>
              <a:rPr lang="ko-KR" altLang="en-US" sz="1200" b="0" baseline="0" dirty="0" err="1">
                <a:latin typeface="맑은 고딕" panose="020B0503020000020004" pitchFamily="50" charset="-127"/>
                <a:ea typeface="맑은 고딕" panose="020B0503020000020004" pitchFamily="50" charset="-127"/>
              </a:rPr>
              <a:t>오버슈트</a:t>
            </a:r>
            <a:r>
              <a:rPr lang="en-US" altLang="ko-KR" sz="1200" b="0" baseline="0" dirty="0">
                <a:latin typeface="맑은 고딕" panose="020B0503020000020004" pitchFamily="50" charset="-127"/>
                <a:ea typeface="맑은 고딕" panose="020B0503020000020004" pitchFamily="50" charset="-127"/>
              </a:rPr>
              <a:t>: Slope 10 &lt; Step input</a:t>
            </a:r>
          </a:p>
          <a:p>
            <a:r>
              <a:rPr lang="ko-KR" altLang="en-US" sz="1200" b="0" baseline="0" dirty="0">
                <a:latin typeface="맑은 고딕" panose="020B0503020000020004" pitchFamily="50" charset="-127"/>
                <a:ea typeface="맑은 고딕" panose="020B0503020000020004" pitchFamily="50" charset="-127"/>
              </a:rPr>
              <a:t>응답 속도</a:t>
            </a:r>
            <a:r>
              <a:rPr lang="en-US" altLang="ko-KR" sz="1200" b="0" baseline="0" dirty="0">
                <a:latin typeface="맑은 고딕" panose="020B0503020000020004" pitchFamily="50" charset="-127"/>
                <a:ea typeface="맑은 고딕" panose="020B0503020000020004" pitchFamily="50" charset="-127"/>
              </a:rPr>
              <a:t>: Slope 10 &lt; Step input</a:t>
            </a:r>
            <a:endParaRPr lang="ko-KR" altLang="en-US" sz="1200" b="0" baseline="0" dirty="0" err="1">
              <a:latin typeface="맑은 고딕" panose="020B0503020000020004" pitchFamily="50" charset="-127"/>
              <a:ea typeface="맑은 고딕" panose="020B0503020000020004" pitchFamily="50" charset="-127"/>
            </a:endParaRPr>
          </a:p>
        </p:txBody>
      </p:sp>
      <p:sp>
        <p:nvSpPr>
          <p:cNvPr id="10" name="Rectangle 2">
            <a:extLst>
              <a:ext uri="{FF2B5EF4-FFF2-40B4-BE49-F238E27FC236}">
                <a16:creationId xmlns:a16="http://schemas.microsoft.com/office/drawing/2014/main" id="{FC0D73EA-AB3E-4A9F-96B4-CF7574FE9E9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a:extLst>
              <a:ext uri="{FF2B5EF4-FFF2-40B4-BE49-F238E27FC236}">
                <a16:creationId xmlns:a16="http://schemas.microsoft.com/office/drawing/2014/main" id="{87005A6F-D773-407E-A29D-B8285609B87C}"/>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4339" name="_x211511488" descr="EMB0000136066eb">
            <a:extLst>
              <a:ext uri="{FF2B5EF4-FFF2-40B4-BE49-F238E27FC236}">
                <a16:creationId xmlns:a16="http://schemas.microsoft.com/office/drawing/2014/main" id="{4F163E21-5254-4126-8C69-695D6489A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6864" y="906889"/>
            <a:ext cx="4239908" cy="98179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_x138110840" descr="EMB0000136066ee">
            <a:extLst>
              <a:ext uri="{FF2B5EF4-FFF2-40B4-BE49-F238E27FC236}">
                <a16:creationId xmlns:a16="http://schemas.microsoft.com/office/drawing/2014/main" id="{1CCF93F8-CCA4-4D75-92F6-4BC5EF3835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068" y="5379615"/>
            <a:ext cx="2095926" cy="292025"/>
          </a:xfrm>
          <a:prstGeom prst="rect">
            <a:avLst/>
          </a:prstGeom>
          <a:noFill/>
          <a:extLst>
            <a:ext uri="{909E8E84-426E-40DD-AFC4-6F175D3DCCD1}">
              <a14:hiddenFill xmlns:a14="http://schemas.microsoft.com/office/drawing/2010/main">
                <a:solidFill>
                  <a:srgbClr val="FFFFFF"/>
                </a:solidFill>
              </a14:hiddenFill>
            </a:ext>
          </a:extLst>
        </p:spPr>
      </p:pic>
      <p:pic>
        <p:nvPicPr>
          <p:cNvPr id="14341" name="_x211511248" descr="EMB0000136066ef">
            <a:extLst>
              <a:ext uri="{FF2B5EF4-FFF2-40B4-BE49-F238E27FC236}">
                <a16:creationId xmlns:a16="http://schemas.microsoft.com/office/drawing/2014/main" id="{BE6618E8-E2E4-4AC7-AB02-727B25469C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8068" y="5671640"/>
            <a:ext cx="2131633" cy="29686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7">
            <a:extLst>
              <a:ext uri="{FF2B5EF4-FFF2-40B4-BE49-F238E27FC236}">
                <a16:creationId xmlns:a16="http://schemas.microsoft.com/office/drawing/2014/main" id="{A0D4B8AD-9660-4612-B8DA-BBEDB3D10300}"/>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Arial" panose="020B0604020202020204" pitchFamily="34" charset="0"/>
              </a:rPr>
              <a:t>  </a:t>
            </a:r>
            <a:endParaRPr kumimoji="0" lang="ko-KR" altLang="ko-KR" sz="9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FAEFCB1E-5A86-41D2-8775-7BDAEB9A37A0}"/>
              </a:ext>
            </a:extLst>
          </p:cNvPr>
          <p:cNvSpPr txBox="1"/>
          <p:nvPr/>
        </p:nvSpPr>
        <p:spPr>
          <a:xfrm>
            <a:off x="6525407" y="5358073"/>
            <a:ext cx="839564" cy="461665"/>
          </a:xfrm>
          <a:prstGeom prst="rect">
            <a:avLst/>
          </a:prstGeom>
          <a:noFill/>
        </p:spPr>
        <p:txBody>
          <a:bodyPr wrap="square" rtlCol="0">
            <a:spAutoFit/>
          </a:bodyPr>
          <a:lstStyle/>
          <a:p>
            <a:r>
              <a:rPr lang="en-US" altLang="ko-KR" sz="1200" b="0" baseline="0" dirty="0"/>
              <a:t>Step</a:t>
            </a:r>
          </a:p>
          <a:p>
            <a:endParaRPr lang="ko-KR" altLang="en-US" sz="1200" b="0" baseline="0" dirty="0" err="1">
              <a:latin typeface="맑은 고딕" panose="020B0503020000020004" pitchFamily="50" charset="-127"/>
              <a:ea typeface="맑은 고딕" panose="020B0503020000020004" pitchFamily="50" charset="-127"/>
            </a:endParaRPr>
          </a:p>
        </p:txBody>
      </p:sp>
      <p:sp>
        <p:nvSpPr>
          <p:cNvPr id="23" name="TextBox 22">
            <a:extLst>
              <a:ext uri="{FF2B5EF4-FFF2-40B4-BE49-F238E27FC236}">
                <a16:creationId xmlns:a16="http://schemas.microsoft.com/office/drawing/2014/main" id="{78662E4F-2BEF-4C02-903B-002AA07BBA12}"/>
              </a:ext>
            </a:extLst>
          </p:cNvPr>
          <p:cNvSpPr txBox="1"/>
          <p:nvPr/>
        </p:nvSpPr>
        <p:spPr>
          <a:xfrm>
            <a:off x="6525407" y="5660305"/>
            <a:ext cx="839564" cy="461665"/>
          </a:xfrm>
          <a:prstGeom prst="rect">
            <a:avLst/>
          </a:prstGeom>
          <a:noFill/>
        </p:spPr>
        <p:txBody>
          <a:bodyPr wrap="square" rtlCol="0">
            <a:spAutoFit/>
          </a:bodyPr>
          <a:lstStyle/>
          <a:p>
            <a:r>
              <a:rPr lang="en-US" altLang="ko-KR" sz="1200" b="0" baseline="0" dirty="0"/>
              <a:t>Ramp</a:t>
            </a:r>
          </a:p>
          <a:p>
            <a:endParaRPr lang="ko-KR" altLang="en-US" sz="1200" b="0" baseline="0" dirty="0" err="1">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804711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_x211511328" descr="EMB0000136066fa">
            <a:extLst>
              <a:ext uri="{FF2B5EF4-FFF2-40B4-BE49-F238E27FC236}">
                <a16:creationId xmlns:a16="http://schemas.microsoft.com/office/drawing/2014/main" id="{ADFF4613-711C-4619-AB49-2D9E7F28D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660" y="1582066"/>
            <a:ext cx="9311280" cy="45599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3. IPMSM </a:t>
            </a:r>
            <a:r>
              <a:rPr lang="ko-KR" altLang="en-US" dirty="0"/>
              <a:t>속도 제어</a:t>
            </a:r>
          </a:p>
        </p:txBody>
      </p:sp>
      <p:sp>
        <p:nvSpPr>
          <p:cNvPr id="3" name="내용 개체 틀 2"/>
          <p:cNvSpPr>
            <a:spLocks noGrp="1"/>
          </p:cNvSpPr>
          <p:nvPr>
            <p:ph idx="1"/>
          </p:nvPr>
        </p:nvSpPr>
        <p:spPr>
          <a:xfrm>
            <a:off x="260635" y="716034"/>
            <a:ext cx="9516901" cy="5233246"/>
          </a:xfrm>
        </p:spPr>
        <p:txBody>
          <a:bodyPr/>
          <a:lstStyle/>
          <a:p>
            <a:pPr lvl="1">
              <a:buClr>
                <a:srgbClr val="FF0000"/>
              </a:buClr>
            </a:pPr>
            <a:r>
              <a:rPr lang="en-US" altLang="ko-KR" sz="1600" b="1" dirty="0"/>
              <a:t>3.2 Simulation</a:t>
            </a:r>
          </a:p>
          <a:p>
            <a:pPr lvl="2">
              <a:buClr>
                <a:srgbClr val="FF0000"/>
              </a:buClr>
            </a:pPr>
            <a:r>
              <a:rPr lang="ko-KR" altLang="en-US" sz="1400" b="1" dirty="0"/>
              <a:t>속도 제어기 대역폭 증가 </a:t>
            </a:r>
            <a:r>
              <a:rPr lang="en-US" altLang="ko-KR" sz="1400" b="1" dirty="0"/>
              <a:t>200-&gt;800</a:t>
            </a:r>
          </a:p>
          <a:p>
            <a:pPr marL="862013" lvl="2" indent="0">
              <a:buClr>
                <a:srgbClr val="FF0000"/>
              </a:buClr>
              <a:buNone/>
            </a:pPr>
            <a:r>
              <a:rPr lang="ko-KR" altLang="en-US" sz="1400" b="1" dirty="0"/>
              <a:t> </a:t>
            </a:r>
            <a:br>
              <a:rPr lang="en-US" altLang="ko-KR" sz="1400" b="1" dirty="0"/>
            </a:br>
            <a:endParaRPr lang="en-US" altLang="ko-KR" sz="1400" b="1" dirty="0"/>
          </a:p>
          <a:p>
            <a:pPr lvl="3">
              <a:buClr>
                <a:srgbClr val="FFC000"/>
              </a:buClr>
            </a:pPr>
            <a:endParaRPr lang="en-US" altLang="ko-KR" sz="1200" dirty="0"/>
          </a:p>
          <a:p>
            <a:pPr lvl="3">
              <a:buClr>
                <a:srgbClr val="FFC000"/>
              </a:buClr>
            </a:pPr>
            <a:endParaRPr lang="en-US" altLang="ko-KR" sz="1200" b="1" dirty="0"/>
          </a:p>
          <a:p>
            <a:pPr marL="1243013" lvl="3" indent="0">
              <a:buClr>
                <a:srgbClr val="FFC000"/>
              </a:buClr>
              <a:buNone/>
            </a:pPr>
            <a:endParaRPr lang="en-US" altLang="ko-KR" sz="1200" b="1" dirty="0"/>
          </a:p>
          <a:p>
            <a:pPr lvl="3">
              <a:buClr>
                <a:srgbClr val="FFC000"/>
              </a:buClr>
            </a:pPr>
            <a:endParaRPr lang="en-US" altLang="ko-KR" sz="1200" b="1" dirty="0"/>
          </a:p>
          <a:p>
            <a:pPr lvl="3">
              <a:buClr>
                <a:srgbClr val="FFC000"/>
              </a:buClr>
            </a:pPr>
            <a:endParaRPr lang="en-US" altLang="ko-KR" sz="1200" b="1" dirty="0"/>
          </a:p>
          <a:p>
            <a:pPr lvl="3">
              <a:buClr>
                <a:srgbClr val="FFC000"/>
              </a:buClr>
            </a:pPr>
            <a:endParaRPr lang="en-US" altLang="ko-KR" sz="1200" dirty="0"/>
          </a:p>
          <a:p>
            <a:pPr lvl="3">
              <a:buClr>
                <a:srgbClr val="FFC000"/>
              </a:buClr>
            </a:pPr>
            <a:endParaRPr lang="en-US" altLang="ko-KR" sz="1200" dirty="0"/>
          </a:p>
          <a:p>
            <a:pPr lvl="3">
              <a:buClr>
                <a:srgbClr val="FFC000"/>
              </a:buClr>
            </a:pPr>
            <a:endParaRPr lang="en-US" altLang="ko-KR" sz="1200" dirty="0"/>
          </a:p>
          <a:p>
            <a:pPr marL="1243013" lvl="3" indent="0">
              <a:buClr>
                <a:srgbClr val="FFC000"/>
              </a:buClr>
              <a:buNone/>
            </a:pPr>
            <a:br>
              <a:rPr lang="en-US" altLang="ko-KR" sz="1200" b="1" dirty="0"/>
            </a:br>
            <a:br>
              <a:rPr lang="en-US" altLang="ko-KR" sz="1000" b="1" dirty="0"/>
            </a:br>
            <a:endParaRPr lang="en-US" altLang="ko-KR" sz="10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21</a:t>
            </a:fld>
            <a:endParaRPr lang="ko-KR" altLang="en-US"/>
          </a:p>
        </p:txBody>
      </p:sp>
      <p:sp>
        <p:nvSpPr>
          <p:cNvPr id="5" name="Rectangle 2">
            <a:extLst>
              <a:ext uri="{FF2B5EF4-FFF2-40B4-BE49-F238E27FC236}">
                <a16:creationId xmlns:a16="http://schemas.microsoft.com/office/drawing/2014/main" id="{F93A4062-89E2-4388-9E9C-20F05F0CAAB3}"/>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a:extLst>
              <a:ext uri="{FF2B5EF4-FFF2-40B4-BE49-F238E27FC236}">
                <a16:creationId xmlns:a16="http://schemas.microsoft.com/office/drawing/2014/main" id="{D1C01A7E-423F-44AF-A398-C0FB1FD185D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a:extLst>
              <a:ext uri="{FF2B5EF4-FFF2-40B4-BE49-F238E27FC236}">
                <a16:creationId xmlns:a16="http://schemas.microsoft.com/office/drawing/2014/main" id="{4CC04490-24F8-4E62-B08F-85C663E581F7}"/>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0" name="Rectangle 2">
            <a:extLst>
              <a:ext uri="{FF2B5EF4-FFF2-40B4-BE49-F238E27FC236}">
                <a16:creationId xmlns:a16="http://schemas.microsoft.com/office/drawing/2014/main" id="{FC0D73EA-AB3E-4A9F-96B4-CF7574FE9E9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a:extLst>
              <a:ext uri="{FF2B5EF4-FFF2-40B4-BE49-F238E27FC236}">
                <a16:creationId xmlns:a16="http://schemas.microsoft.com/office/drawing/2014/main" id="{87005A6F-D773-407E-A29D-B8285609B87C}"/>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4" name="Rectangle 7">
            <a:extLst>
              <a:ext uri="{FF2B5EF4-FFF2-40B4-BE49-F238E27FC236}">
                <a16:creationId xmlns:a16="http://schemas.microsoft.com/office/drawing/2014/main" id="{A0D4B8AD-9660-4612-B8DA-BBEDB3D10300}"/>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Arial" panose="020B0604020202020204" pitchFamily="34" charset="0"/>
              </a:rPr>
              <a:t>  </a:t>
            </a:r>
            <a:endParaRPr kumimoji="0" lang="ko-KR" altLang="ko-KR" sz="9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AAE0F25B-465E-46E7-BE66-16D3FAE0BBD3}"/>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4" name="TextBox 23">
            <a:extLst>
              <a:ext uri="{FF2B5EF4-FFF2-40B4-BE49-F238E27FC236}">
                <a16:creationId xmlns:a16="http://schemas.microsoft.com/office/drawing/2014/main" id="{77DC57F4-26B1-42F5-B76E-19682A9FBBAE}"/>
              </a:ext>
            </a:extLst>
          </p:cNvPr>
          <p:cNvSpPr txBox="1"/>
          <p:nvPr/>
        </p:nvSpPr>
        <p:spPr>
          <a:xfrm>
            <a:off x="188231" y="2180053"/>
            <a:ext cx="1064568" cy="276999"/>
          </a:xfrm>
          <a:prstGeom prst="rect">
            <a:avLst/>
          </a:prstGeom>
          <a:noFill/>
        </p:spPr>
        <p:txBody>
          <a:bodyPr wrap="square" rtlCol="0">
            <a:spAutoFit/>
          </a:bodyPr>
          <a:lstStyle/>
          <a:p>
            <a:r>
              <a:rPr lang="en-US" altLang="ko-KR" sz="1200" b="0" baseline="0">
                <a:latin typeface="맑은 고딕" panose="020B0503020000020004" pitchFamily="50" charset="-127"/>
                <a:ea typeface="맑은 고딕" panose="020B0503020000020004" pitchFamily="50" charset="-127"/>
              </a:rPr>
              <a:t>3</a:t>
            </a:r>
            <a:r>
              <a:rPr lang="ko-KR" altLang="en-US" sz="1200" b="0" baseline="0" dirty="0">
                <a:latin typeface="맑은 고딕" panose="020B0503020000020004" pitchFamily="50" charset="-127"/>
                <a:ea typeface="맑은 고딕" panose="020B0503020000020004" pitchFamily="50" charset="-127"/>
              </a:rPr>
              <a:t>상 전류</a:t>
            </a:r>
          </a:p>
        </p:txBody>
      </p:sp>
      <p:sp>
        <p:nvSpPr>
          <p:cNvPr id="25" name="TextBox 24">
            <a:extLst>
              <a:ext uri="{FF2B5EF4-FFF2-40B4-BE49-F238E27FC236}">
                <a16:creationId xmlns:a16="http://schemas.microsoft.com/office/drawing/2014/main" id="{48F7F3ED-5442-4EDD-890B-9BE18E3C39CC}"/>
              </a:ext>
            </a:extLst>
          </p:cNvPr>
          <p:cNvSpPr txBox="1"/>
          <p:nvPr/>
        </p:nvSpPr>
        <p:spPr>
          <a:xfrm>
            <a:off x="163219" y="3021350"/>
            <a:ext cx="1064568" cy="461665"/>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지령 속도</a:t>
            </a:r>
            <a:br>
              <a:rPr lang="en-US" altLang="ko-KR" sz="1200" b="0" baseline="0" dirty="0">
                <a:latin typeface="맑은 고딕" panose="020B0503020000020004" pitchFamily="50" charset="-127"/>
                <a:ea typeface="맑은 고딕" panose="020B0503020000020004" pitchFamily="50" charset="-127"/>
              </a:rPr>
            </a:br>
            <a:r>
              <a:rPr lang="ko-KR" altLang="en-US" sz="1200" b="0" baseline="0" dirty="0">
                <a:latin typeface="맑은 고딕" panose="020B0503020000020004" pitchFamily="50" charset="-127"/>
                <a:ea typeface="맑은 고딕" panose="020B0503020000020004" pitchFamily="50" charset="-127"/>
              </a:rPr>
              <a:t>실제 속도 </a:t>
            </a:r>
          </a:p>
        </p:txBody>
      </p:sp>
      <p:sp>
        <p:nvSpPr>
          <p:cNvPr id="26" name="TextBox 25">
            <a:extLst>
              <a:ext uri="{FF2B5EF4-FFF2-40B4-BE49-F238E27FC236}">
                <a16:creationId xmlns:a16="http://schemas.microsoft.com/office/drawing/2014/main" id="{839AA66D-2060-48CE-AE58-D30F8C8C7FEF}"/>
              </a:ext>
            </a:extLst>
          </p:cNvPr>
          <p:cNvSpPr txBox="1"/>
          <p:nvPr/>
        </p:nvSpPr>
        <p:spPr>
          <a:xfrm>
            <a:off x="163219" y="4270459"/>
            <a:ext cx="1299537"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d</a:t>
            </a:r>
            <a:r>
              <a:rPr lang="ko-KR" altLang="en-US" sz="1200" b="0" baseline="0" dirty="0">
                <a:latin typeface="맑은 고딕" panose="020B0503020000020004" pitchFamily="50" charset="-127"/>
                <a:ea typeface="맑은 고딕" panose="020B0503020000020004" pitchFamily="50" charset="-127"/>
              </a:rPr>
              <a:t>축 전압 지령 </a:t>
            </a:r>
          </a:p>
        </p:txBody>
      </p:sp>
      <p:sp>
        <p:nvSpPr>
          <p:cNvPr id="27" name="TextBox 26">
            <a:extLst>
              <a:ext uri="{FF2B5EF4-FFF2-40B4-BE49-F238E27FC236}">
                <a16:creationId xmlns:a16="http://schemas.microsoft.com/office/drawing/2014/main" id="{90C1748A-86B6-409F-9D75-9C459AEF2146}"/>
              </a:ext>
            </a:extLst>
          </p:cNvPr>
          <p:cNvSpPr txBox="1"/>
          <p:nvPr/>
        </p:nvSpPr>
        <p:spPr>
          <a:xfrm>
            <a:off x="163218" y="5109869"/>
            <a:ext cx="1299537"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q</a:t>
            </a:r>
            <a:r>
              <a:rPr lang="ko-KR" altLang="en-US" sz="1200" b="0" baseline="0" dirty="0">
                <a:latin typeface="맑은 고딕" panose="020B0503020000020004" pitchFamily="50" charset="-127"/>
                <a:ea typeface="맑은 고딕" panose="020B0503020000020004" pitchFamily="50" charset="-127"/>
              </a:rPr>
              <a:t>축 전압 지령 </a:t>
            </a:r>
          </a:p>
        </p:txBody>
      </p:sp>
      <p:sp>
        <p:nvSpPr>
          <p:cNvPr id="16" name="TextBox 15">
            <a:extLst>
              <a:ext uri="{FF2B5EF4-FFF2-40B4-BE49-F238E27FC236}">
                <a16:creationId xmlns:a16="http://schemas.microsoft.com/office/drawing/2014/main" id="{20F0C95C-7D01-4813-BE80-7984421F6645}"/>
              </a:ext>
            </a:extLst>
          </p:cNvPr>
          <p:cNvSpPr txBox="1"/>
          <p:nvPr/>
        </p:nvSpPr>
        <p:spPr>
          <a:xfrm>
            <a:off x="1462755" y="1363319"/>
            <a:ext cx="2448272" cy="276999"/>
          </a:xfrm>
          <a:prstGeom prst="rect">
            <a:avLst/>
          </a:prstGeom>
          <a:noFill/>
        </p:spPr>
        <p:txBody>
          <a:bodyPr wrap="square" rtlCol="0">
            <a:spAutoFit/>
          </a:bodyPr>
          <a:lstStyle/>
          <a:p>
            <a:r>
              <a:rPr lang="ko-KR" altLang="en-US" sz="1200" b="0" baseline="0">
                <a:latin typeface="맑은 고딕" panose="020B0503020000020004" pitchFamily="50" charset="-127"/>
                <a:ea typeface="맑은 고딕" panose="020B0503020000020004" pitchFamily="50" charset="-127"/>
              </a:rPr>
              <a:t>초기에 리플 발생</a:t>
            </a:r>
            <a:endParaRPr lang="ko-KR" altLang="en-US" sz="1200" b="0" baseline="0" dirty="0" err="1">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116415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3. IPMSM </a:t>
            </a:r>
            <a:r>
              <a:rPr lang="ko-KR" altLang="en-US" dirty="0"/>
              <a:t>속도 제어</a:t>
            </a:r>
          </a:p>
        </p:txBody>
      </p:sp>
      <p:sp>
        <p:nvSpPr>
          <p:cNvPr id="3" name="내용 개체 틀 2"/>
          <p:cNvSpPr>
            <a:spLocks noGrp="1"/>
          </p:cNvSpPr>
          <p:nvPr>
            <p:ph idx="1"/>
          </p:nvPr>
        </p:nvSpPr>
        <p:spPr>
          <a:xfrm>
            <a:off x="260635" y="716034"/>
            <a:ext cx="9516901" cy="5233246"/>
          </a:xfrm>
        </p:spPr>
        <p:txBody>
          <a:bodyPr/>
          <a:lstStyle/>
          <a:p>
            <a:pPr lvl="1">
              <a:buClr>
                <a:srgbClr val="FF0000"/>
              </a:buClr>
            </a:pPr>
            <a:r>
              <a:rPr lang="en-US" altLang="ko-KR" sz="1600" b="1" dirty="0"/>
              <a:t>3.2 Simulation</a:t>
            </a:r>
          </a:p>
          <a:p>
            <a:pPr lvl="2">
              <a:buClr>
                <a:srgbClr val="FF0000"/>
              </a:buClr>
            </a:pPr>
            <a:r>
              <a:rPr lang="ko-KR" altLang="en-US" sz="1400" b="1" dirty="0"/>
              <a:t>속도 제어기 대역폭 </a:t>
            </a:r>
            <a:r>
              <a:rPr lang="en-US" altLang="ko-KR" sz="1400" b="1" dirty="0"/>
              <a:t>= </a:t>
            </a:r>
            <a:r>
              <a:rPr lang="ko-KR" altLang="en-US" sz="1400" b="1" dirty="0"/>
              <a:t>전류 제어기 대역폭 </a:t>
            </a:r>
            <a:r>
              <a:rPr lang="en-US" altLang="ko-KR" sz="1400" b="1" dirty="0"/>
              <a:t>= 1000</a:t>
            </a:r>
          </a:p>
          <a:p>
            <a:pPr marL="862013" lvl="2" indent="0">
              <a:buClr>
                <a:srgbClr val="FF0000"/>
              </a:buClr>
              <a:buNone/>
            </a:pPr>
            <a:r>
              <a:rPr lang="ko-KR" altLang="en-US" sz="1400" b="1" dirty="0"/>
              <a:t> </a:t>
            </a:r>
            <a:br>
              <a:rPr lang="en-US" altLang="ko-KR" sz="1400" b="1" dirty="0"/>
            </a:br>
            <a:endParaRPr lang="en-US" altLang="ko-KR" sz="1400" b="1" dirty="0"/>
          </a:p>
          <a:p>
            <a:pPr lvl="3">
              <a:buClr>
                <a:srgbClr val="FFC000"/>
              </a:buClr>
            </a:pPr>
            <a:endParaRPr lang="en-US" altLang="ko-KR" sz="1200" dirty="0"/>
          </a:p>
          <a:p>
            <a:pPr lvl="3">
              <a:buClr>
                <a:srgbClr val="FFC000"/>
              </a:buClr>
            </a:pPr>
            <a:endParaRPr lang="en-US" altLang="ko-KR" sz="1200" b="1" dirty="0"/>
          </a:p>
          <a:p>
            <a:pPr marL="1243013" lvl="3" indent="0">
              <a:buClr>
                <a:srgbClr val="FFC000"/>
              </a:buClr>
              <a:buNone/>
            </a:pPr>
            <a:endParaRPr lang="en-US" altLang="ko-KR" sz="1200" b="1" dirty="0"/>
          </a:p>
          <a:p>
            <a:pPr lvl="3">
              <a:buClr>
                <a:srgbClr val="FFC000"/>
              </a:buClr>
            </a:pPr>
            <a:endParaRPr lang="en-US" altLang="ko-KR" sz="1200" b="1" dirty="0"/>
          </a:p>
          <a:p>
            <a:pPr lvl="3">
              <a:buClr>
                <a:srgbClr val="FFC000"/>
              </a:buClr>
            </a:pPr>
            <a:endParaRPr lang="en-US" altLang="ko-KR" sz="1200" b="1" dirty="0"/>
          </a:p>
          <a:p>
            <a:pPr lvl="3">
              <a:buClr>
                <a:srgbClr val="FFC000"/>
              </a:buClr>
            </a:pPr>
            <a:endParaRPr lang="en-US" altLang="ko-KR" sz="1200" dirty="0"/>
          </a:p>
          <a:p>
            <a:pPr lvl="3">
              <a:buClr>
                <a:srgbClr val="FFC000"/>
              </a:buClr>
            </a:pPr>
            <a:endParaRPr lang="en-US" altLang="ko-KR" sz="1200" dirty="0"/>
          </a:p>
          <a:p>
            <a:pPr lvl="3">
              <a:buClr>
                <a:srgbClr val="FFC000"/>
              </a:buClr>
            </a:pPr>
            <a:endParaRPr lang="en-US" altLang="ko-KR" sz="1200" dirty="0"/>
          </a:p>
          <a:p>
            <a:pPr marL="1243013" lvl="3" indent="0">
              <a:buClr>
                <a:srgbClr val="FFC000"/>
              </a:buClr>
              <a:buNone/>
            </a:pPr>
            <a:br>
              <a:rPr lang="en-US" altLang="ko-KR" sz="1200" b="1" dirty="0"/>
            </a:br>
            <a:br>
              <a:rPr lang="en-US" altLang="ko-KR" sz="1000" b="1" dirty="0"/>
            </a:br>
            <a:endParaRPr lang="en-US" altLang="ko-KR" sz="10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22</a:t>
            </a:fld>
            <a:endParaRPr lang="ko-KR" altLang="en-US"/>
          </a:p>
        </p:txBody>
      </p:sp>
      <p:sp>
        <p:nvSpPr>
          <p:cNvPr id="5" name="Rectangle 2">
            <a:extLst>
              <a:ext uri="{FF2B5EF4-FFF2-40B4-BE49-F238E27FC236}">
                <a16:creationId xmlns:a16="http://schemas.microsoft.com/office/drawing/2014/main" id="{F93A4062-89E2-4388-9E9C-20F05F0CAAB3}"/>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a:extLst>
              <a:ext uri="{FF2B5EF4-FFF2-40B4-BE49-F238E27FC236}">
                <a16:creationId xmlns:a16="http://schemas.microsoft.com/office/drawing/2014/main" id="{D1C01A7E-423F-44AF-A398-C0FB1FD185D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a:extLst>
              <a:ext uri="{FF2B5EF4-FFF2-40B4-BE49-F238E27FC236}">
                <a16:creationId xmlns:a16="http://schemas.microsoft.com/office/drawing/2014/main" id="{4CC04490-24F8-4E62-B08F-85C663E581F7}"/>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0" name="Rectangle 2">
            <a:extLst>
              <a:ext uri="{FF2B5EF4-FFF2-40B4-BE49-F238E27FC236}">
                <a16:creationId xmlns:a16="http://schemas.microsoft.com/office/drawing/2014/main" id="{FC0D73EA-AB3E-4A9F-96B4-CF7574FE9E9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a:extLst>
              <a:ext uri="{FF2B5EF4-FFF2-40B4-BE49-F238E27FC236}">
                <a16:creationId xmlns:a16="http://schemas.microsoft.com/office/drawing/2014/main" id="{87005A6F-D773-407E-A29D-B8285609B87C}"/>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4" name="Rectangle 7">
            <a:extLst>
              <a:ext uri="{FF2B5EF4-FFF2-40B4-BE49-F238E27FC236}">
                <a16:creationId xmlns:a16="http://schemas.microsoft.com/office/drawing/2014/main" id="{A0D4B8AD-9660-4612-B8DA-BBEDB3D10300}"/>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Arial" panose="020B0604020202020204" pitchFamily="34" charset="0"/>
              </a:rPr>
              <a:t>  </a:t>
            </a:r>
            <a:endParaRPr kumimoji="0" lang="ko-KR" altLang="ko-KR" sz="9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AAE0F25B-465E-46E7-BE66-16D3FAE0BBD3}"/>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4" name="TextBox 23">
            <a:extLst>
              <a:ext uri="{FF2B5EF4-FFF2-40B4-BE49-F238E27FC236}">
                <a16:creationId xmlns:a16="http://schemas.microsoft.com/office/drawing/2014/main" id="{77DC57F4-26B1-42F5-B76E-19682A9FBBAE}"/>
              </a:ext>
            </a:extLst>
          </p:cNvPr>
          <p:cNvSpPr txBox="1"/>
          <p:nvPr/>
        </p:nvSpPr>
        <p:spPr>
          <a:xfrm>
            <a:off x="274165" y="2727277"/>
            <a:ext cx="1064568" cy="276999"/>
          </a:xfrm>
          <a:prstGeom prst="rect">
            <a:avLst/>
          </a:prstGeom>
          <a:noFill/>
        </p:spPr>
        <p:txBody>
          <a:bodyPr wrap="square" rtlCol="0">
            <a:spAutoFit/>
          </a:bodyPr>
          <a:lstStyle/>
          <a:p>
            <a:r>
              <a:rPr lang="en-US" altLang="ko-KR" sz="1200" b="0" baseline="0">
                <a:latin typeface="맑은 고딕" panose="020B0503020000020004" pitchFamily="50" charset="-127"/>
                <a:ea typeface="맑은 고딕" panose="020B0503020000020004" pitchFamily="50" charset="-127"/>
              </a:rPr>
              <a:t>3</a:t>
            </a:r>
            <a:r>
              <a:rPr lang="ko-KR" altLang="en-US" sz="1200" b="0" baseline="0" dirty="0">
                <a:latin typeface="맑은 고딕" panose="020B0503020000020004" pitchFamily="50" charset="-127"/>
                <a:ea typeface="맑은 고딕" panose="020B0503020000020004" pitchFamily="50" charset="-127"/>
              </a:rPr>
              <a:t>상 전류</a:t>
            </a:r>
          </a:p>
        </p:txBody>
      </p:sp>
      <p:sp>
        <p:nvSpPr>
          <p:cNvPr id="27" name="TextBox 26">
            <a:extLst>
              <a:ext uri="{FF2B5EF4-FFF2-40B4-BE49-F238E27FC236}">
                <a16:creationId xmlns:a16="http://schemas.microsoft.com/office/drawing/2014/main" id="{90C1748A-86B6-409F-9D75-9C459AEF2146}"/>
              </a:ext>
            </a:extLst>
          </p:cNvPr>
          <p:cNvSpPr txBox="1"/>
          <p:nvPr/>
        </p:nvSpPr>
        <p:spPr>
          <a:xfrm>
            <a:off x="260635" y="4123950"/>
            <a:ext cx="1299537"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q</a:t>
            </a:r>
            <a:r>
              <a:rPr lang="ko-KR" altLang="en-US" sz="1200" b="0" baseline="0" dirty="0">
                <a:latin typeface="맑은 고딕" panose="020B0503020000020004" pitchFamily="50" charset="-127"/>
                <a:ea typeface="맑은 고딕" panose="020B0503020000020004" pitchFamily="50" charset="-127"/>
              </a:rPr>
              <a:t>축 전압 지령 </a:t>
            </a:r>
          </a:p>
        </p:txBody>
      </p:sp>
      <p:sp>
        <p:nvSpPr>
          <p:cNvPr id="16" name="TextBox 15">
            <a:extLst>
              <a:ext uri="{FF2B5EF4-FFF2-40B4-BE49-F238E27FC236}">
                <a16:creationId xmlns:a16="http://schemas.microsoft.com/office/drawing/2014/main" id="{20F0C95C-7D01-4813-BE80-7984421F6645}"/>
              </a:ext>
            </a:extLst>
          </p:cNvPr>
          <p:cNvSpPr txBox="1"/>
          <p:nvPr/>
        </p:nvSpPr>
        <p:spPr>
          <a:xfrm>
            <a:off x="2072680" y="1715090"/>
            <a:ext cx="2448272" cy="276999"/>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초기에 리플 더욱 크게 발생</a:t>
            </a:r>
          </a:p>
        </p:txBody>
      </p:sp>
      <p:sp>
        <p:nvSpPr>
          <p:cNvPr id="6" name="Rectangle 2">
            <a:extLst>
              <a:ext uri="{FF2B5EF4-FFF2-40B4-BE49-F238E27FC236}">
                <a16:creationId xmlns:a16="http://schemas.microsoft.com/office/drawing/2014/main" id="{A2918300-4FDA-48E9-B265-E4796D535214}"/>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6385" name="_x204097920" descr="EMB0000136066fd">
            <a:extLst>
              <a:ext uri="{FF2B5EF4-FFF2-40B4-BE49-F238E27FC236}">
                <a16:creationId xmlns:a16="http://schemas.microsoft.com/office/drawing/2014/main" id="{0E793895-3ACE-4F8F-911B-588B720C3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0215" y="2111048"/>
            <a:ext cx="8178960" cy="2997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_x211507968" descr="EMB000013606701">
            <a:extLst>
              <a:ext uri="{FF2B5EF4-FFF2-40B4-BE49-F238E27FC236}">
                <a16:creationId xmlns:a16="http://schemas.microsoft.com/office/drawing/2014/main" id="{1B8B248C-A7FA-4AC5-B7B3-8372342F5B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791"/>
          <a:stretch>
            <a:fillRect/>
          </a:stretch>
        </p:blipFill>
        <p:spPr bwMode="auto">
          <a:xfrm>
            <a:off x="494090" y="2175667"/>
            <a:ext cx="9206120" cy="380176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3. IPMSM </a:t>
            </a:r>
            <a:r>
              <a:rPr lang="ko-KR" altLang="en-US" dirty="0"/>
              <a:t>속도 제어</a:t>
            </a:r>
          </a:p>
        </p:txBody>
      </p:sp>
      <p:sp>
        <p:nvSpPr>
          <p:cNvPr id="3" name="내용 개체 틀 2"/>
          <p:cNvSpPr>
            <a:spLocks noGrp="1"/>
          </p:cNvSpPr>
          <p:nvPr>
            <p:ph idx="1"/>
          </p:nvPr>
        </p:nvSpPr>
        <p:spPr>
          <a:xfrm>
            <a:off x="260635" y="716034"/>
            <a:ext cx="9516901" cy="5233246"/>
          </a:xfrm>
        </p:spPr>
        <p:txBody>
          <a:bodyPr/>
          <a:lstStyle/>
          <a:p>
            <a:pPr lvl="1">
              <a:buClr>
                <a:srgbClr val="FF0000"/>
              </a:buClr>
            </a:pPr>
            <a:r>
              <a:rPr lang="en-US" altLang="ko-KR" sz="1600" b="1" dirty="0"/>
              <a:t>3.2 Simulation</a:t>
            </a:r>
          </a:p>
          <a:p>
            <a:pPr lvl="2">
              <a:buClr>
                <a:srgbClr val="FF0000"/>
              </a:buClr>
            </a:pPr>
            <a:r>
              <a:rPr lang="ko-KR" altLang="en-US" sz="1400" b="1" dirty="0"/>
              <a:t>속도 제어기 대역폭 </a:t>
            </a:r>
            <a:r>
              <a:rPr lang="en-US" altLang="ko-KR" sz="1400" b="1" dirty="0"/>
              <a:t>: </a:t>
            </a:r>
            <a:r>
              <a:rPr lang="ko-KR" altLang="en-US" sz="1400" b="1" dirty="0"/>
              <a:t>전류 제어기 대역폭 </a:t>
            </a:r>
            <a:r>
              <a:rPr lang="en-US" altLang="ko-KR" sz="1400" b="1" dirty="0"/>
              <a:t>= 1: 5 </a:t>
            </a:r>
            <a:r>
              <a:rPr lang="ko-KR" altLang="en-US" sz="1400" b="1" dirty="0"/>
              <a:t>유지시킨 상태로 이득 증가</a:t>
            </a:r>
            <a:endParaRPr lang="en-US" altLang="ko-KR" sz="1400" b="1" dirty="0"/>
          </a:p>
          <a:p>
            <a:pPr marL="862013" lvl="2" indent="0">
              <a:buClr>
                <a:srgbClr val="FF0000"/>
              </a:buClr>
              <a:buNone/>
            </a:pPr>
            <a:r>
              <a:rPr lang="ko-KR" altLang="en-US" sz="1400" b="1" dirty="0"/>
              <a:t> </a:t>
            </a:r>
            <a:br>
              <a:rPr lang="en-US" altLang="ko-KR" sz="1400" b="1" dirty="0"/>
            </a:br>
            <a:endParaRPr lang="en-US" altLang="ko-KR" sz="1400" b="1" dirty="0"/>
          </a:p>
          <a:p>
            <a:pPr lvl="3">
              <a:buClr>
                <a:srgbClr val="FFC000"/>
              </a:buClr>
            </a:pPr>
            <a:endParaRPr lang="en-US" altLang="ko-KR" sz="1200" dirty="0"/>
          </a:p>
          <a:p>
            <a:pPr lvl="3">
              <a:buClr>
                <a:srgbClr val="FFC000"/>
              </a:buClr>
            </a:pPr>
            <a:endParaRPr lang="en-US" altLang="ko-KR" sz="1200" b="1" dirty="0"/>
          </a:p>
          <a:p>
            <a:pPr marL="1243013" lvl="3" indent="0">
              <a:buClr>
                <a:srgbClr val="FFC000"/>
              </a:buClr>
              <a:buNone/>
            </a:pPr>
            <a:endParaRPr lang="en-US" altLang="ko-KR" sz="1200" b="1" dirty="0"/>
          </a:p>
          <a:p>
            <a:pPr lvl="3">
              <a:buClr>
                <a:srgbClr val="FFC000"/>
              </a:buClr>
            </a:pPr>
            <a:endParaRPr lang="en-US" altLang="ko-KR" sz="1200" b="1" dirty="0"/>
          </a:p>
          <a:p>
            <a:pPr lvl="3">
              <a:buClr>
                <a:srgbClr val="FFC000"/>
              </a:buClr>
            </a:pPr>
            <a:endParaRPr lang="en-US" altLang="ko-KR" sz="1200" b="1" dirty="0"/>
          </a:p>
          <a:p>
            <a:pPr lvl="3">
              <a:buClr>
                <a:srgbClr val="FFC000"/>
              </a:buClr>
            </a:pPr>
            <a:endParaRPr lang="en-US" altLang="ko-KR" sz="1200" dirty="0"/>
          </a:p>
          <a:p>
            <a:pPr lvl="3">
              <a:buClr>
                <a:srgbClr val="FFC000"/>
              </a:buClr>
            </a:pPr>
            <a:endParaRPr lang="en-US" altLang="ko-KR" sz="1200" dirty="0"/>
          </a:p>
          <a:p>
            <a:pPr lvl="3">
              <a:buClr>
                <a:srgbClr val="FFC000"/>
              </a:buClr>
            </a:pPr>
            <a:endParaRPr lang="en-US" altLang="ko-KR" sz="1200" dirty="0"/>
          </a:p>
          <a:p>
            <a:pPr marL="1243013" lvl="3" indent="0">
              <a:buClr>
                <a:srgbClr val="FFC000"/>
              </a:buClr>
              <a:buNone/>
            </a:pPr>
            <a:br>
              <a:rPr lang="en-US" altLang="ko-KR" sz="1200" b="1" dirty="0"/>
            </a:br>
            <a:br>
              <a:rPr lang="en-US" altLang="ko-KR" sz="1000" b="1" dirty="0"/>
            </a:br>
            <a:endParaRPr lang="en-US" altLang="ko-KR" sz="10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23</a:t>
            </a:fld>
            <a:endParaRPr lang="ko-KR" altLang="en-US"/>
          </a:p>
        </p:txBody>
      </p:sp>
      <p:sp>
        <p:nvSpPr>
          <p:cNvPr id="5" name="Rectangle 2">
            <a:extLst>
              <a:ext uri="{FF2B5EF4-FFF2-40B4-BE49-F238E27FC236}">
                <a16:creationId xmlns:a16="http://schemas.microsoft.com/office/drawing/2014/main" id="{F93A4062-89E2-4388-9E9C-20F05F0CAAB3}"/>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a:extLst>
              <a:ext uri="{FF2B5EF4-FFF2-40B4-BE49-F238E27FC236}">
                <a16:creationId xmlns:a16="http://schemas.microsoft.com/office/drawing/2014/main" id="{D1C01A7E-423F-44AF-A398-C0FB1FD185D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a:extLst>
              <a:ext uri="{FF2B5EF4-FFF2-40B4-BE49-F238E27FC236}">
                <a16:creationId xmlns:a16="http://schemas.microsoft.com/office/drawing/2014/main" id="{4CC04490-24F8-4E62-B08F-85C663E581F7}"/>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0" name="Rectangle 2">
            <a:extLst>
              <a:ext uri="{FF2B5EF4-FFF2-40B4-BE49-F238E27FC236}">
                <a16:creationId xmlns:a16="http://schemas.microsoft.com/office/drawing/2014/main" id="{FC0D73EA-AB3E-4A9F-96B4-CF7574FE9E9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a:extLst>
              <a:ext uri="{FF2B5EF4-FFF2-40B4-BE49-F238E27FC236}">
                <a16:creationId xmlns:a16="http://schemas.microsoft.com/office/drawing/2014/main" id="{87005A6F-D773-407E-A29D-B8285609B87C}"/>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4" name="Rectangle 7">
            <a:extLst>
              <a:ext uri="{FF2B5EF4-FFF2-40B4-BE49-F238E27FC236}">
                <a16:creationId xmlns:a16="http://schemas.microsoft.com/office/drawing/2014/main" id="{A0D4B8AD-9660-4612-B8DA-BBEDB3D10300}"/>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Arial" panose="020B0604020202020204" pitchFamily="34" charset="0"/>
              </a:rPr>
              <a:t>  </a:t>
            </a:r>
            <a:endParaRPr kumimoji="0" lang="ko-KR" altLang="ko-KR" sz="9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AAE0F25B-465E-46E7-BE66-16D3FAE0BBD3}"/>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4" name="TextBox 23">
            <a:extLst>
              <a:ext uri="{FF2B5EF4-FFF2-40B4-BE49-F238E27FC236}">
                <a16:creationId xmlns:a16="http://schemas.microsoft.com/office/drawing/2014/main" id="{77DC57F4-26B1-42F5-B76E-19682A9FBBAE}"/>
              </a:ext>
            </a:extLst>
          </p:cNvPr>
          <p:cNvSpPr txBox="1"/>
          <p:nvPr/>
        </p:nvSpPr>
        <p:spPr>
          <a:xfrm>
            <a:off x="156680" y="2803526"/>
            <a:ext cx="1064568"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3</a:t>
            </a:r>
            <a:r>
              <a:rPr lang="ko-KR" altLang="en-US" sz="1200" b="0" baseline="0" dirty="0">
                <a:latin typeface="맑은 고딕" panose="020B0503020000020004" pitchFamily="50" charset="-127"/>
                <a:ea typeface="맑은 고딕" panose="020B0503020000020004" pitchFamily="50" charset="-127"/>
              </a:rPr>
              <a:t>상 전류</a:t>
            </a:r>
          </a:p>
        </p:txBody>
      </p:sp>
      <p:sp>
        <p:nvSpPr>
          <p:cNvPr id="27" name="TextBox 26">
            <a:extLst>
              <a:ext uri="{FF2B5EF4-FFF2-40B4-BE49-F238E27FC236}">
                <a16:creationId xmlns:a16="http://schemas.microsoft.com/office/drawing/2014/main" id="{90C1748A-86B6-409F-9D75-9C459AEF2146}"/>
              </a:ext>
            </a:extLst>
          </p:cNvPr>
          <p:cNvSpPr txBox="1"/>
          <p:nvPr/>
        </p:nvSpPr>
        <p:spPr>
          <a:xfrm>
            <a:off x="160085" y="5072570"/>
            <a:ext cx="1299537"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q</a:t>
            </a:r>
            <a:r>
              <a:rPr lang="ko-KR" altLang="en-US" sz="1200" b="0" baseline="0" dirty="0">
                <a:latin typeface="맑은 고딕" panose="020B0503020000020004" pitchFamily="50" charset="-127"/>
                <a:ea typeface="맑은 고딕" panose="020B0503020000020004" pitchFamily="50" charset="-127"/>
              </a:rPr>
              <a:t>축 전압 지령 </a:t>
            </a:r>
          </a:p>
        </p:txBody>
      </p:sp>
      <p:sp>
        <p:nvSpPr>
          <p:cNvPr id="16" name="TextBox 15">
            <a:extLst>
              <a:ext uri="{FF2B5EF4-FFF2-40B4-BE49-F238E27FC236}">
                <a16:creationId xmlns:a16="http://schemas.microsoft.com/office/drawing/2014/main" id="{20F0C95C-7D01-4813-BE80-7984421F6645}"/>
              </a:ext>
            </a:extLst>
          </p:cNvPr>
          <p:cNvSpPr txBox="1"/>
          <p:nvPr/>
        </p:nvSpPr>
        <p:spPr>
          <a:xfrm>
            <a:off x="1232066" y="1639834"/>
            <a:ext cx="4770117" cy="276999"/>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초기 전류 리플은 </a:t>
            </a:r>
            <a:r>
              <a:rPr lang="ko-KR" altLang="en-US" sz="1200" b="0" baseline="0">
                <a:latin typeface="맑은 고딕" panose="020B0503020000020004" pitchFamily="50" charset="-127"/>
                <a:ea typeface="맑은 고딕" panose="020B0503020000020004" pitchFamily="50" charset="-127"/>
              </a:rPr>
              <a:t>많이 감소하였으나 전압 지령에 리플 발생 </a:t>
            </a:r>
            <a:endParaRPr lang="ko-KR" altLang="en-US" sz="1200" b="0" baseline="0" dirty="0">
              <a:latin typeface="맑은 고딕" panose="020B0503020000020004" pitchFamily="50" charset="-127"/>
              <a:ea typeface="맑은 고딕" panose="020B0503020000020004" pitchFamily="50" charset="-127"/>
            </a:endParaRPr>
          </a:p>
        </p:txBody>
      </p:sp>
      <p:sp>
        <p:nvSpPr>
          <p:cNvPr id="6" name="Rectangle 2">
            <a:extLst>
              <a:ext uri="{FF2B5EF4-FFF2-40B4-BE49-F238E27FC236}">
                <a16:creationId xmlns:a16="http://schemas.microsoft.com/office/drawing/2014/main" id="{A2918300-4FDA-48E9-B265-E4796D535214}"/>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2">
            <a:extLst>
              <a:ext uri="{FF2B5EF4-FFF2-40B4-BE49-F238E27FC236}">
                <a16:creationId xmlns:a16="http://schemas.microsoft.com/office/drawing/2014/main" id="{33A4173A-C26A-4228-BD13-48BD98944222}"/>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0" name="TextBox 19">
            <a:extLst>
              <a:ext uri="{FF2B5EF4-FFF2-40B4-BE49-F238E27FC236}">
                <a16:creationId xmlns:a16="http://schemas.microsoft.com/office/drawing/2014/main" id="{3B20DFE5-13F4-44E2-AA8B-F380E3D97BE1}"/>
              </a:ext>
            </a:extLst>
          </p:cNvPr>
          <p:cNvSpPr txBox="1"/>
          <p:nvPr/>
        </p:nvSpPr>
        <p:spPr>
          <a:xfrm>
            <a:off x="156680" y="3938048"/>
            <a:ext cx="1299537"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d</a:t>
            </a:r>
            <a:r>
              <a:rPr lang="ko-KR" altLang="en-US" sz="1200" b="0" baseline="0" dirty="0">
                <a:latin typeface="맑은 고딕" panose="020B0503020000020004" pitchFamily="50" charset="-127"/>
                <a:ea typeface="맑은 고딕" panose="020B0503020000020004" pitchFamily="50" charset="-127"/>
              </a:rPr>
              <a:t>축 전압 지령 </a:t>
            </a:r>
          </a:p>
        </p:txBody>
      </p:sp>
    </p:spTree>
    <p:extLst>
      <p:ext uri="{BB962C8B-B14F-4D97-AF65-F5344CB8AC3E}">
        <p14:creationId xmlns:p14="http://schemas.microsoft.com/office/powerpoint/2010/main" val="3153495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4. </a:t>
            </a:r>
            <a:r>
              <a:rPr lang="en-US" altLang="ko-KR" dirty="0" err="1"/>
              <a:t>Sensorless</a:t>
            </a:r>
            <a:r>
              <a:rPr lang="en-US" altLang="ko-KR" dirty="0"/>
              <a:t> </a:t>
            </a:r>
            <a:r>
              <a:rPr lang="ko-KR" altLang="en-US" dirty="0"/>
              <a:t>제어</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4.1 </a:t>
            </a:r>
            <a:r>
              <a:rPr lang="ko-KR" altLang="en-US" sz="1600" b="1" dirty="0" err="1"/>
              <a:t>센서리스</a:t>
            </a:r>
            <a:r>
              <a:rPr lang="ko-KR" altLang="en-US" sz="1600" b="1" dirty="0"/>
              <a:t> 기술</a:t>
            </a:r>
            <a:br>
              <a:rPr lang="en-US" altLang="ko-KR" sz="1400" b="1" dirty="0"/>
            </a:br>
            <a:endParaRPr lang="en-US" altLang="ko-KR"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r>
              <a:rPr lang="en-US" altLang="ko-KR" sz="1200" dirty="0"/>
              <a:t>PMSM</a:t>
            </a:r>
            <a:r>
              <a:rPr lang="ko-KR" altLang="en-US" sz="1200" dirty="0"/>
              <a:t>은 다양한 분야에 이용 되고 있다</a:t>
            </a:r>
            <a:r>
              <a:rPr lang="en-US" altLang="ko-KR" sz="1200" dirty="0"/>
              <a:t>.</a:t>
            </a:r>
          </a:p>
          <a:p>
            <a:pPr lvl="2">
              <a:buClr>
                <a:srgbClr val="FFC000"/>
              </a:buClr>
            </a:pPr>
            <a:r>
              <a:rPr lang="ko-KR" altLang="en-US" sz="1200" dirty="0"/>
              <a:t>고정자 전류를 제어하기 위해선 회전자의 위치</a:t>
            </a:r>
            <a:r>
              <a:rPr lang="en-US" altLang="ko-KR" sz="1200" dirty="0"/>
              <a:t>, </a:t>
            </a:r>
            <a:r>
              <a:rPr lang="ko-KR" altLang="en-US" sz="1200" dirty="0"/>
              <a:t>속도를 알아야 한다</a:t>
            </a:r>
            <a:r>
              <a:rPr lang="en-US" altLang="ko-KR" sz="1200" dirty="0"/>
              <a:t>.</a:t>
            </a:r>
          </a:p>
          <a:p>
            <a:pPr lvl="2">
              <a:buClr>
                <a:srgbClr val="FFC000"/>
              </a:buClr>
            </a:pPr>
            <a:r>
              <a:rPr lang="ko-KR" altLang="en-US" sz="1200" dirty="0" err="1"/>
              <a:t>엔코더나</a:t>
            </a:r>
            <a:r>
              <a:rPr lang="ko-KR" altLang="en-US" sz="1200" dirty="0"/>
              <a:t> </a:t>
            </a:r>
            <a:r>
              <a:rPr lang="ko-KR" altLang="en-US" sz="1200" dirty="0" err="1"/>
              <a:t>레졸버를</a:t>
            </a:r>
            <a:r>
              <a:rPr lang="ko-KR" altLang="en-US" sz="1200" dirty="0"/>
              <a:t> 전동기 축에 부착 시켜서 알아낼 수 있다</a:t>
            </a:r>
            <a:r>
              <a:rPr lang="en-US" altLang="ko-KR" sz="1200" dirty="0"/>
              <a:t>.</a:t>
            </a:r>
          </a:p>
          <a:p>
            <a:pPr lvl="2">
              <a:buClr>
                <a:srgbClr val="FFC000"/>
              </a:buClr>
            </a:pPr>
            <a:r>
              <a:rPr lang="ko-KR" altLang="en-US" sz="1200" dirty="0"/>
              <a:t>하지만 이런 센서들은 비싼 가격</a:t>
            </a:r>
            <a:r>
              <a:rPr lang="en-US" altLang="ko-KR" sz="1200" dirty="0"/>
              <a:t>, </a:t>
            </a:r>
            <a:r>
              <a:rPr lang="ko-KR" altLang="en-US" sz="1200" dirty="0"/>
              <a:t>크기</a:t>
            </a:r>
            <a:r>
              <a:rPr lang="en-US" altLang="ko-KR" sz="1200" dirty="0"/>
              <a:t>, </a:t>
            </a:r>
            <a:r>
              <a:rPr lang="ko-KR" altLang="en-US" sz="1200" dirty="0"/>
              <a:t>신뢰성과 노이즈 문제라는 단점을 갖고 있다</a:t>
            </a:r>
            <a:r>
              <a:rPr lang="en-US" altLang="ko-KR" sz="1200" dirty="0"/>
              <a:t>.</a:t>
            </a:r>
            <a:br>
              <a:rPr lang="en-US" altLang="ko-KR" sz="1200" dirty="0"/>
            </a:br>
            <a:br>
              <a:rPr lang="en-US" altLang="ko-KR" sz="1200" dirty="0"/>
            </a:br>
            <a:r>
              <a:rPr lang="en-US" altLang="ko-KR" sz="1400" b="1" dirty="0"/>
              <a:t>-&gt; </a:t>
            </a:r>
            <a:r>
              <a:rPr lang="ko-KR" altLang="en-US" sz="1400" b="1" dirty="0"/>
              <a:t>따라서 </a:t>
            </a:r>
            <a:r>
              <a:rPr lang="en-US" altLang="ko-KR" sz="1400" b="1" dirty="0" err="1"/>
              <a:t>sensorless</a:t>
            </a:r>
            <a:r>
              <a:rPr lang="ko-KR" altLang="en-US" sz="1400" b="1" dirty="0"/>
              <a:t> 제어가 필요하다</a:t>
            </a:r>
            <a:r>
              <a:rPr lang="en-US" altLang="ko-KR" sz="1400" b="1" dirty="0"/>
              <a:t>.</a:t>
            </a:r>
            <a:br>
              <a:rPr lang="en-US" altLang="ko-KR" sz="14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24</a:t>
            </a:fld>
            <a:endParaRPr lang="ko-KR" altLang="en-US"/>
          </a:p>
        </p:txBody>
      </p:sp>
      <p:pic>
        <p:nvPicPr>
          <p:cNvPr id="7" name="그림 6">
            <a:extLst>
              <a:ext uri="{FF2B5EF4-FFF2-40B4-BE49-F238E27FC236}">
                <a16:creationId xmlns:a16="http://schemas.microsoft.com/office/drawing/2014/main" id="{95368D36-C1FA-F14F-AC16-816406A52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2" y="1484784"/>
            <a:ext cx="4401542" cy="2801932"/>
          </a:xfrm>
          <a:prstGeom prst="rect">
            <a:avLst/>
          </a:prstGeom>
        </p:spPr>
      </p:pic>
    </p:spTree>
    <p:extLst>
      <p:ext uri="{BB962C8B-B14F-4D97-AF65-F5344CB8AC3E}">
        <p14:creationId xmlns:p14="http://schemas.microsoft.com/office/powerpoint/2010/main" val="596882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4. </a:t>
            </a:r>
            <a:r>
              <a:rPr lang="en-US" altLang="ko-KR" dirty="0" err="1"/>
              <a:t>Sensorless</a:t>
            </a:r>
            <a:r>
              <a:rPr lang="en-US" altLang="ko-KR" dirty="0"/>
              <a:t> </a:t>
            </a:r>
            <a:r>
              <a:rPr lang="ko-KR" altLang="en-US" dirty="0"/>
              <a:t>제어</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4.1 </a:t>
            </a:r>
            <a:r>
              <a:rPr lang="ko-KR" altLang="en-US" sz="1600" b="1" dirty="0" err="1"/>
              <a:t>센서리스</a:t>
            </a:r>
            <a:r>
              <a:rPr lang="ko-KR" altLang="en-US" sz="1600" b="1" dirty="0"/>
              <a:t> 기술</a:t>
            </a:r>
            <a:br>
              <a:rPr lang="en-US" altLang="ko-KR" sz="1400" b="1" dirty="0"/>
            </a:br>
            <a:endParaRPr lang="en-US" altLang="ko-KR"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marL="862013" lvl="2" indent="0">
              <a:buClr>
                <a:srgbClr val="FFC000"/>
              </a:buClr>
              <a:buNone/>
            </a:pPr>
            <a:endParaRPr lang="en-US" altLang="ko-KR" sz="1200" b="1" dirty="0"/>
          </a:p>
          <a:p>
            <a:pPr lvl="2">
              <a:buClr>
                <a:srgbClr val="FFC000"/>
              </a:buClr>
            </a:pPr>
            <a:r>
              <a:rPr lang="ko-KR" altLang="en-US" sz="1200" dirty="0"/>
              <a:t> </a:t>
            </a:r>
            <a:r>
              <a:rPr lang="en-US" altLang="ko-KR" sz="1200" dirty="0"/>
              <a:t>PMSM </a:t>
            </a:r>
            <a:r>
              <a:rPr lang="ko-KR" altLang="en-US" sz="1200" dirty="0" err="1"/>
              <a:t>센서리스</a:t>
            </a:r>
            <a:r>
              <a:rPr lang="ko-KR" altLang="en-US" sz="1200" dirty="0"/>
              <a:t> 제어는 크게 두가지로 나뉨</a:t>
            </a:r>
            <a:br>
              <a:rPr lang="en-US" altLang="ko-KR" sz="1200" dirty="0"/>
            </a:br>
            <a:br>
              <a:rPr lang="en-US" altLang="ko-KR" sz="1200" dirty="0"/>
            </a:br>
            <a:r>
              <a:rPr lang="en-US" altLang="ko-KR" sz="1200" b="1" dirty="0"/>
              <a:t>1. </a:t>
            </a:r>
            <a:r>
              <a:rPr lang="ko-KR" altLang="en-US" sz="1200" b="1" dirty="0"/>
              <a:t>전동기의 수학적 모델 이용</a:t>
            </a:r>
            <a:br>
              <a:rPr lang="en-US" altLang="ko-KR" sz="1200" dirty="0"/>
            </a:br>
            <a:r>
              <a:rPr lang="en-US" altLang="ko-KR" sz="1200" dirty="0"/>
              <a:t> : </a:t>
            </a:r>
            <a:r>
              <a:rPr lang="ko-KR" altLang="en-US" sz="1200" dirty="0" err="1"/>
              <a:t>역기전력의</a:t>
            </a:r>
            <a:r>
              <a:rPr lang="ko-KR" altLang="en-US" sz="1200" dirty="0"/>
              <a:t> 정보로부터 </a:t>
            </a:r>
            <a:r>
              <a:rPr lang="ko-KR" altLang="en-US" sz="1200" dirty="0" err="1"/>
              <a:t>회전자</a:t>
            </a:r>
            <a:r>
              <a:rPr lang="ko-KR" altLang="en-US" sz="1200" dirty="0"/>
              <a:t> </a:t>
            </a:r>
            <a:r>
              <a:rPr lang="ko-KR" altLang="en-US" sz="1200" dirty="0" err="1"/>
              <a:t>자속</a:t>
            </a:r>
            <a:r>
              <a:rPr lang="ko-KR" altLang="en-US" sz="1200" dirty="0"/>
              <a:t> 또는 위치 추정 </a:t>
            </a:r>
            <a:r>
              <a:rPr lang="en-US" altLang="ko-KR" sz="1200" dirty="0"/>
              <a:t>( </a:t>
            </a:r>
            <a:r>
              <a:rPr lang="ko-KR" altLang="en-US" sz="1200" dirty="0"/>
              <a:t>고정자 전압</a:t>
            </a:r>
            <a:r>
              <a:rPr lang="en-US" altLang="ko-KR" sz="1200" dirty="0"/>
              <a:t>, </a:t>
            </a:r>
            <a:r>
              <a:rPr lang="ko-KR" altLang="en-US" sz="1200" dirty="0"/>
              <a:t>전류로부터 </a:t>
            </a:r>
            <a:r>
              <a:rPr lang="ko-KR" altLang="en-US" sz="1200" dirty="0" err="1"/>
              <a:t>회전자</a:t>
            </a:r>
            <a:r>
              <a:rPr lang="ko-KR" altLang="en-US" sz="1200" dirty="0"/>
              <a:t> 위치</a:t>
            </a:r>
            <a:r>
              <a:rPr lang="en-US" altLang="ko-KR" sz="1200" dirty="0"/>
              <a:t>, </a:t>
            </a:r>
            <a:r>
              <a:rPr lang="ko-KR" altLang="en-US" sz="1200" dirty="0"/>
              <a:t>속도 추정</a:t>
            </a:r>
            <a:r>
              <a:rPr lang="en-US" altLang="ko-KR" sz="1200" dirty="0"/>
              <a:t>)</a:t>
            </a:r>
            <a:br>
              <a:rPr lang="en-US" altLang="ko-KR" sz="1200" dirty="0"/>
            </a:br>
            <a:r>
              <a:rPr lang="en-US" altLang="ko-KR" sz="1200" dirty="0"/>
              <a:t> </a:t>
            </a:r>
            <a:r>
              <a:rPr lang="ko-KR" altLang="en-US" sz="1200" dirty="0"/>
              <a:t> </a:t>
            </a:r>
            <a:r>
              <a:rPr lang="en-US" altLang="ko-KR" sz="1200" dirty="0"/>
              <a:t> </a:t>
            </a:r>
            <a:r>
              <a:rPr lang="ko-KR" altLang="en-US" sz="1200" dirty="0"/>
              <a:t>저속 영역에서 추정 어려움 </a:t>
            </a:r>
            <a:r>
              <a:rPr lang="en-US" altLang="ko-KR" sz="1200" dirty="0"/>
              <a:t>-&gt; </a:t>
            </a:r>
            <a:r>
              <a:rPr lang="ko-KR" altLang="en-US" sz="1200" dirty="0"/>
              <a:t>속도 작으면 </a:t>
            </a:r>
            <a:r>
              <a:rPr lang="en-US" altLang="ko-KR" sz="1200" dirty="0"/>
              <a:t>w</a:t>
            </a:r>
            <a:r>
              <a:rPr lang="ko-KR" altLang="en-US" sz="1200" dirty="0"/>
              <a:t>가 작으므로 정보가 없기 때문 </a:t>
            </a:r>
            <a:r>
              <a:rPr lang="en-US" altLang="ko-KR" sz="1200" dirty="0"/>
              <a:t>(</a:t>
            </a:r>
            <a:r>
              <a:rPr lang="ko-KR" altLang="en-US" sz="1200" dirty="0"/>
              <a:t>노이즈와 혼동 가능</a:t>
            </a:r>
            <a:r>
              <a:rPr lang="en-US" altLang="ko-KR" sz="1200" dirty="0"/>
              <a:t>)</a:t>
            </a:r>
            <a:br>
              <a:rPr lang="en-US" altLang="ko-KR" sz="1200" dirty="0"/>
            </a:br>
            <a:br>
              <a:rPr lang="en-US" altLang="ko-KR" sz="1200" dirty="0"/>
            </a:br>
            <a:r>
              <a:rPr lang="en-US" altLang="ko-KR" sz="1200" b="1" dirty="0"/>
              <a:t>2. </a:t>
            </a:r>
            <a:r>
              <a:rPr lang="ko-KR" altLang="en-US" sz="1200" b="1" dirty="0"/>
              <a:t>전동기의 자체 특성을 이용</a:t>
            </a:r>
            <a:r>
              <a:rPr lang="en-US" altLang="ko-KR" sz="1200" b="1" dirty="0"/>
              <a:t> </a:t>
            </a:r>
            <a:br>
              <a:rPr lang="en-US" altLang="ko-KR" sz="1200" dirty="0"/>
            </a:br>
            <a:r>
              <a:rPr lang="en-US" altLang="ko-KR" sz="1200" dirty="0"/>
              <a:t> : </a:t>
            </a:r>
            <a:r>
              <a:rPr lang="ko-KR" altLang="en-US" sz="1200" dirty="0"/>
              <a:t>전동기의 위치에 관련된 고유한 특성 끌어내기 위해 특별한 신호 주입 </a:t>
            </a:r>
            <a:r>
              <a:rPr lang="en-US" altLang="ko-KR" sz="1200" dirty="0"/>
              <a:t>(</a:t>
            </a:r>
            <a:r>
              <a:rPr lang="ko-KR" altLang="en-US" sz="1200" dirty="0"/>
              <a:t>일반적으로 고주파</a:t>
            </a:r>
            <a:r>
              <a:rPr lang="en-US" altLang="ko-KR" sz="1200" dirty="0"/>
              <a:t>)</a:t>
            </a:r>
            <a:br>
              <a:rPr lang="en-US" altLang="ko-KR" sz="1200" dirty="0"/>
            </a:br>
            <a:endParaRPr lang="en-US" altLang="ko-KR" sz="1200"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25</a:t>
            </a:fld>
            <a:endParaRPr lang="ko-KR" altLang="en-US"/>
          </a:p>
        </p:txBody>
      </p:sp>
      <p:pic>
        <p:nvPicPr>
          <p:cNvPr id="6" name="그림 5">
            <a:extLst>
              <a:ext uri="{FF2B5EF4-FFF2-40B4-BE49-F238E27FC236}">
                <a16:creationId xmlns:a16="http://schemas.microsoft.com/office/drawing/2014/main" id="{C3C89DB5-6E81-D24E-A6D2-F8872A8EF6C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2295"/>
          <a:stretch/>
        </p:blipFill>
        <p:spPr>
          <a:xfrm>
            <a:off x="1998861" y="1412777"/>
            <a:ext cx="5381228" cy="2232248"/>
          </a:xfrm>
          <a:prstGeom prst="rect">
            <a:avLst/>
          </a:prstGeom>
        </p:spPr>
      </p:pic>
    </p:spTree>
    <p:extLst>
      <p:ext uri="{BB962C8B-B14F-4D97-AF65-F5344CB8AC3E}">
        <p14:creationId xmlns:p14="http://schemas.microsoft.com/office/powerpoint/2010/main" val="853407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4. </a:t>
            </a:r>
            <a:r>
              <a:rPr lang="en-US" altLang="ko-KR" dirty="0" err="1"/>
              <a:t>Sensorless</a:t>
            </a:r>
            <a:r>
              <a:rPr lang="en-US" altLang="ko-KR" dirty="0"/>
              <a:t> </a:t>
            </a:r>
            <a:r>
              <a:rPr lang="ko-KR" altLang="en-US" dirty="0"/>
              <a:t>제어</a:t>
            </a:r>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4.2 </a:t>
                </a:r>
                <a:r>
                  <a:rPr lang="ko-KR" altLang="en-US" sz="1600" b="1" dirty="0"/>
                  <a:t>확장 </a:t>
                </a:r>
                <a:r>
                  <a:rPr lang="ko-KR" altLang="en-US" sz="1600" b="1" dirty="0" err="1"/>
                  <a:t>역기전력을</a:t>
                </a:r>
                <a:r>
                  <a:rPr lang="ko-KR" altLang="en-US" sz="1600" b="1" dirty="0"/>
                  <a:t> 사용한 </a:t>
                </a:r>
                <a:r>
                  <a:rPr lang="en-US" altLang="ko-KR" sz="1600" b="1" dirty="0"/>
                  <a:t>IPMSM</a:t>
                </a:r>
                <a:r>
                  <a:rPr lang="ko-KR" altLang="en-US" sz="1600" b="1" dirty="0"/>
                  <a:t> 모델링</a:t>
                </a:r>
                <a:br>
                  <a:rPr lang="en-US" altLang="ko-KR" sz="1400" b="1" dirty="0"/>
                </a:br>
                <a:endParaRPr lang="en-US" altLang="ko-KR"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lvl="2">
                  <a:buClr>
                    <a:srgbClr val="FFC000"/>
                  </a:buClr>
                </a:pPr>
                <a:endParaRPr lang="en-US" altLang="ko-KR" sz="1200" b="1" dirty="0"/>
              </a:p>
              <a:p>
                <a:pPr marL="862013" lvl="2" indent="0">
                  <a:buClr>
                    <a:srgbClr val="FFC000"/>
                  </a:buClr>
                  <a:buNone/>
                </a:pPr>
                <a:endParaRPr lang="en-US" altLang="ko-KR" sz="1200" b="1" dirty="0"/>
              </a:p>
              <a:p>
                <a:pPr lvl="2">
                  <a:buClr>
                    <a:srgbClr val="FFC000"/>
                  </a:buClr>
                </a:pPr>
                <a:r>
                  <a:rPr lang="en-US" altLang="ko-KR" sz="1200" dirty="0"/>
                  <a:t>IPMSM</a:t>
                </a:r>
                <a:r>
                  <a:rPr lang="ko-KR" altLang="en-US" sz="1200" dirty="0"/>
                  <a:t>의 </a:t>
                </a:r>
                <a:r>
                  <a:rPr lang="ko-KR" altLang="en-US" sz="1200" dirty="0" err="1"/>
                  <a:t>물리량은</a:t>
                </a:r>
                <a:r>
                  <a:rPr lang="ko-KR" altLang="en-US" sz="1200" dirty="0"/>
                  <a:t> 위 세 </a:t>
                </a:r>
                <a:r>
                  <a:rPr lang="ko-KR" altLang="en-US" sz="1200" dirty="0" err="1"/>
                  <a:t>좌표계에서</a:t>
                </a:r>
                <a:r>
                  <a:rPr lang="ko-KR" altLang="en-US" sz="1200" dirty="0"/>
                  <a:t> 표현 가능</a:t>
                </a:r>
                <a:endParaRPr lang="en-US" altLang="ko-KR" sz="1200" dirty="0"/>
              </a:p>
              <a:p>
                <a:pPr lvl="2">
                  <a:buClr>
                    <a:srgbClr val="FFC000"/>
                  </a:buClr>
                </a:pPr>
                <a14:m>
                  <m:oMath xmlns:m="http://schemas.openxmlformats.org/officeDocument/2006/math">
                    <m:r>
                      <a:rPr lang="ko-KR" altLang="en-US" sz="1200" b="1" i="1">
                        <a:latin typeface="Cambria Math" panose="02040503050406030204" pitchFamily="18" charset="0"/>
                      </a:rPr>
                      <m:t>𝜶</m:t>
                    </m:r>
                    <m:r>
                      <a:rPr lang="en-US" altLang="ko-KR" sz="1200" b="1" i="1">
                        <a:latin typeface="Cambria Math" panose="02040503050406030204" pitchFamily="18" charset="0"/>
                      </a:rPr>
                      <m:t>−</m:t>
                    </m:r>
                    <m:r>
                      <a:rPr lang="en-US" altLang="ko-KR" sz="1200" b="1" i="1">
                        <a:latin typeface="Cambria Math" panose="02040503050406030204" pitchFamily="18" charset="0"/>
                        <a:ea typeface="Cambria Math" panose="02040503050406030204" pitchFamily="18" charset="0"/>
                      </a:rPr>
                      <m:t>𝜷</m:t>
                    </m:r>
                  </m:oMath>
                </a14:m>
                <a:r>
                  <a:rPr lang="en-US" altLang="ko-KR" sz="1200" dirty="0"/>
                  <a:t> </a:t>
                </a:r>
                <a:r>
                  <a:rPr lang="ko-KR" altLang="en-US" sz="1200" dirty="0" err="1"/>
                  <a:t>좌표계는</a:t>
                </a:r>
                <a:r>
                  <a:rPr lang="ko-KR" altLang="en-US" sz="1200" dirty="0"/>
                  <a:t> </a:t>
                </a:r>
                <a:r>
                  <a:rPr lang="en-US" altLang="ko-KR" sz="1200" dirty="0"/>
                  <a:t>IPMSM</a:t>
                </a:r>
                <a:r>
                  <a:rPr lang="ko-KR" altLang="en-US" sz="1200" dirty="0"/>
                  <a:t>의 고정자에 대해 상대적으로 이동하지 않는 </a:t>
                </a:r>
                <a:r>
                  <a:rPr lang="ko-KR" altLang="en-US" sz="1200" dirty="0" err="1"/>
                  <a:t>좌표계이며</a:t>
                </a:r>
                <a:r>
                  <a:rPr lang="en-US" altLang="ko-KR" sz="1200" dirty="0"/>
                  <a:t>, </a:t>
                </a:r>
                <a:r>
                  <a:rPr lang="ko-KR" altLang="en-US" sz="1200" dirty="0"/>
                  <a:t>이 때 </a:t>
                </a:r>
                <a14:m>
                  <m:oMath xmlns:m="http://schemas.openxmlformats.org/officeDocument/2006/math">
                    <m:r>
                      <a:rPr lang="ko-KR" altLang="en-US" sz="1200" b="1" i="1">
                        <a:latin typeface="Cambria Math" panose="02040503050406030204" pitchFamily="18" charset="0"/>
                      </a:rPr>
                      <m:t>𝜶</m:t>
                    </m:r>
                    <m:r>
                      <a:rPr lang="ko-KR" altLang="en-US" sz="1200" b="1" i="1">
                        <a:latin typeface="Cambria Math" panose="02040503050406030204" pitchFamily="18" charset="0"/>
                      </a:rPr>
                      <m:t> </m:t>
                    </m:r>
                  </m:oMath>
                </a14:m>
                <a:r>
                  <a:rPr lang="ko-KR" altLang="en-US" sz="1200" dirty="0"/>
                  <a:t>축은 </a:t>
                </a:r>
                <a:r>
                  <a:rPr lang="en-US" altLang="ko-KR" sz="1200" dirty="0"/>
                  <a:t>a</a:t>
                </a:r>
                <a:r>
                  <a:rPr lang="ko-KR" altLang="en-US" sz="1200" dirty="0"/>
                  <a:t>상과 일치</a:t>
                </a:r>
              </a:p>
              <a:p>
                <a:pPr lvl="2">
                  <a:buClr>
                    <a:srgbClr val="FFC000"/>
                  </a:buClr>
                </a:pPr>
                <a:r>
                  <a:rPr lang="en-US" altLang="ko-KR" sz="1200" dirty="0"/>
                  <a:t>d-q</a:t>
                </a:r>
                <a:r>
                  <a:rPr lang="ko-KR" altLang="en-US" sz="1200" dirty="0"/>
                  <a:t> 좌표 계는 </a:t>
                </a:r>
                <a:r>
                  <a:rPr lang="ko-KR" altLang="en-US" sz="1200" dirty="0" err="1"/>
                  <a:t>회전자와</a:t>
                </a:r>
                <a:r>
                  <a:rPr lang="ko-KR" altLang="en-US" sz="1200" dirty="0"/>
                  <a:t> 함께 회전하는 </a:t>
                </a:r>
                <a:r>
                  <a:rPr lang="ko-KR" altLang="en-US" sz="1200" dirty="0" err="1"/>
                  <a:t>좌표계로</a:t>
                </a:r>
                <a:r>
                  <a:rPr lang="en-US" altLang="ko-KR" sz="1200" dirty="0"/>
                  <a:t>, </a:t>
                </a:r>
                <a:r>
                  <a:rPr lang="ko-KR" altLang="en-US" sz="1200" dirty="0"/>
                  <a:t>이 때 </a:t>
                </a:r>
                <a:r>
                  <a:rPr lang="en-US" altLang="ko-KR" sz="1200" dirty="0"/>
                  <a:t>d</a:t>
                </a:r>
                <a:r>
                  <a:rPr lang="ko-KR" altLang="en-US" sz="1200" dirty="0"/>
                  <a:t>축은 회전자의 </a:t>
                </a:r>
                <a:r>
                  <a:rPr lang="en-US" altLang="ko-KR" sz="1200" dirty="0"/>
                  <a:t>N</a:t>
                </a:r>
                <a:r>
                  <a:rPr lang="ko-KR" altLang="en-US" sz="1200" dirty="0"/>
                  <a:t>극과 일치</a:t>
                </a:r>
              </a:p>
              <a:p>
                <a:pPr lvl="2">
                  <a:buClr>
                    <a:srgbClr val="FFC000"/>
                  </a:buClr>
                </a:pPr>
                <a:r>
                  <a:rPr lang="ko-KR" altLang="en-US" sz="1200" dirty="0" err="1"/>
                  <a:t>센서리스</a:t>
                </a:r>
                <a:r>
                  <a:rPr lang="ko-KR" altLang="en-US" sz="1200" dirty="0"/>
                  <a:t> </a:t>
                </a:r>
                <a:r>
                  <a:rPr lang="ko-KR" altLang="en-US" sz="1200" dirty="0" err="1"/>
                  <a:t>벡터제어의</a:t>
                </a:r>
                <a:r>
                  <a:rPr lang="ko-KR" altLang="en-US" sz="1200" dirty="0"/>
                  <a:t> 경우 </a:t>
                </a:r>
                <a:r>
                  <a:rPr lang="ko-KR" altLang="en-US" sz="1200" dirty="0" err="1"/>
                  <a:t>회전자</a:t>
                </a:r>
                <a:r>
                  <a:rPr lang="ko-KR" altLang="en-US" sz="1200" dirty="0"/>
                  <a:t> 위치를 알 수 없기 때문에 </a:t>
                </a:r>
                <a:r>
                  <a:rPr lang="en-US" altLang="ko-KR" sz="1200" dirty="0"/>
                  <a:t>d-q</a:t>
                </a:r>
                <a:r>
                  <a:rPr lang="ko-KR" altLang="en-US" sz="1200" dirty="0"/>
                  <a:t> 좌표계에서의 전압 방정식을 제어에 활용할 수 없음</a:t>
                </a:r>
                <a:br>
                  <a:rPr lang="en-US" altLang="ko-KR" sz="1200" dirty="0"/>
                </a:br>
                <a:r>
                  <a:rPr lang="ko-KR" altLang="en-US" sz="1200" dirty="0"/>
                  <a:t>따라서 임의의 속도로 회전하는 </a:t>
                </a:r>
                <a14:m>
                  <m:oMath xmlns:m="http://schemas.openxmlformats.org/officeDocument/2006/math">
                    <m:r>
                      <a:rPr lang="ko-KR" altLang="en-US" sz="1200" b="1" i="1">
                        <a:latin typeface="Cambria Math" panose="02040503050406030204" pitchFamily="18" charset="0"/>
                      </a:rPr>
                      <m:t>𝜸</m:t>
                    </m:r>
                    <m:r>
                      <a:rPr lang="en-US" altLang="ko-KR" sz="1200" b="1" i="1">
                        <a:latin typeface="Cambria Math" panose="02040503050406030204" pitchFamily="18" charset="0"/>
                      </a:rPr>
                      <m:t>−</m:t>
                    </m:r>
                    <m:r>
                      <a:rPr lang="en-US" altLang="ko-KR" sz="1200" b="1" i="1">
                        <a:latin typeface="Cambria Math" panose="02040503050406030204" pitchFamily="18" charset="0"/>
                        <a:ea typeface="Cambria Math" panose="02040503050406030204" pitchFamily="18" charset="0"/>
                      </a:rPr>
                      <m:t>𝜹</m:t>
                    </m:r>
                    <m:r>
                      <a:rPr lang="en-US" altLang="ko-KR" sz="1200" b="1" i="1">
                        <a:latin typeface="Cambria Math" panose="02040503050406030204" pitchFamily="18" charset="0"/>
                        <a:ea typeface="Cambria Math" panose="02040503050406030204" pitchFamily="18" charset="0"/>
                      </a:rPr>
                      <m:t> </m:t>
                    </m:r>
                  </m:oMath>
                </a14:m>
                <a:r>
                  <a:rPr lang="ko-KR" altLang="en-US" sz="1200" dirty="0"/>
                  <a:t>좌표계에서의 </a:t>
                </a:r>
                <a:r>
                  <a:rPr lang="en-US" altLang="ko-KR" sz="1200" dirty="0"/>
                  <a:t>IPMSM </a:t>
                </a:r>
                <a:r>
                  <a:rPr lang="ko-KR" altLang="en-US" sz="1200" dirty="0"/>
                  <a:t>전압 방정식이 요구됨</a:t>
                </a:r>
              </a:p>
              <a:p>
                <a:pPr lvl="2">
                  <a:buClr>
                    <a:srgbClr val="FFC000"/>
                  </a:buClr>
                </a:pPr>
                <a14:m>
                  <m:oMath xmlns:m="http://schemas.openxmlformats.org/officeDocument/2006/math">
                    <m:r>
                      <a:rPr lang="ko-KR" altLang="en-US" sz="1200" b="1" i="1">
                        <a:latin typeface="Cambria Math" panose="02040503050406030204" pitchFamily="18" charset="0"/>
                      </a:rPr>
                      <m:t>𝜸</m:t>
                    </m:r>
                    <m:r>
                      <a:rPr lang="en-US" altLang="ko-KR" sz="1200" b="1" i="1">
                        <a:latin typeface="Cambria Math" panose="02040503050406030204" pitchFamily="18" charset="0"/>
                      </a:rPr>
                      <m:t>−</m:t>
                    </m:r>
                    <m:r>
                      <a:rPr lang="en-US" altLang="ko-KR" sz="1200" b="1" i="1">
                        <a:latin typeface="Cambria Math" panose="02040503050406030204" pitchFamily="18" charset="0"/>
                        <a:ea typeface="Cambria Math" panose="02040503050406030204" pitchFamily="18" charset="0"/>
                      </a:rPr>
                      <m:t>𝜹</m:t>
                    </m:r>
                  </m:oMath>
                </a14:m>
                <a:r>
                  <a:rPr lang="ko-KR" altLang="en-US" sz="1200" dirty="0"/>
                  <a:t>좌표계에서의 </a:t>
                </a:r>
                <a:r>
                  <a:rPr lang="ko-KR" altLang="en-US" sz="1200" dirty="0" err="1"/>
                  <a:t>역기전력</a:t>
                </a:r>
                <a:r>
                  <a:rPr lang="ko-KR" altLang="en-US" sz="1200" dirty="0"/>
                  <a:t> 항과 위치 오차의 관계는 </a:t>
                </a:r>
                <a:r>
                  <a:rPr lang="en-US" altLang="ko-KR" sz="1200" dirty="0"/>
                  <a:t>tangent</a:t>
                </a:r>
                <a:r>
                  <a:rPr lang="ko-KR" altLang="en-US" sz="1200" dirty="0"/>
                  <a:t>함수로 간단하게 표현되어 근사가 요구되지 않음</a:t>
                </a:r>
                <a:endParaRPr lang="en-US" altLang="ko-KR" sz="1200" dirty="0"/>
              </a:p>
              <a:p>
                <a:pPr lvl="2">
                  <a:buClr>
                    <a:srgbClr val="FFC000"/>
                  </a:buClr>
                </a:pPr>
                <a:r>
                  <a:rPr lang="ko-KR" altLang="en-US" sz="1200" dirty="0"/>
                  <a:t>따라서 정확한 </a:t>
                </a:r>
                <a:r>
                  <a:rPr lang="en-US" altLang="ko-KR" sz="1200" dirty="0"/>
                  <a:t>IPMSM </a:t>
                </a:r>
                <a:r>
                  <a:rPr lang="ko-KR" altLang="en-US" sz="1200" dirty="0" err="1"/>
                  <a:t>센서리스</a:t>
                </a:r>
                <a:r>
                  <a:rPr lang="ko-KR" altLang="en-US" sz="1200" dirty="0"/>
                  <a:t> 벡터 제어  가능 </a:t>
                </a:r>
                <a:r>
                  <a:rPr lang="en-US" altLang="ko-KR" sz="1200" dirty="0"/>
                  <a:t>-&gt; IPMSM </a:t>
                </a:r>
                <a:r>
                  <a:rPr lang="ko-KR" altLang="en-US" sz="1200" dirty="0"/>
                  <a:t>뿐만 아니라</a:t>
                </a:r>
                <a:r>
                  <a:rPr lang="en-US" altLang="ko-KR" sz="1200" dirty="0"/>
                  <a:t>, SPMSM </a:t>
                </a:r>
                <a:r>
                  <a:rPr lang="ko-KR" altLang="en-US" sz="1200" dirty="0"/>
                  <a:t>과 </a:t>
                </a:r>
                <a:r>
                  <a:rPr lang="en-US" altLang="ko-KR" sz="1200" dirty="0"/>
                  <a:t>SRM</a:t>
                </a:r>
                <a:r>
                  <a:rPr lang="ko-KR" altLang="en-US" sz="1200" dirty="0"/>
                  <a:t>과 같은 어떠한 동기 전동기에도 적용이 가능</a:t>
                </a:r>
                <a:r>
                  <a:rPr lang="en-US" altLang="ko-KR" sz="1200" dirty="0"/>
                  <a:t> </a:t>
                </a:r>
                <a:br>
                  <a:rPr lang="en-US" altLang="ko-KR" sz="1200" dirty="0"/>
                </a:br>
                <a:endParaRPr lang="en-US" altLang="ko-KR" sz="1200"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260635" y="716034"/>
                <a:ext cx="9516901" cy="5233246"/>
              </a:xfrm>
              <a:blipFill>
                <a:blip r:embed="rId2"/>
                <a:stretch>
                  <a:fillRect/>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0"/>
          </p:nvPr>
        </p:nvSpPr>
        <p:spPr/>
        <p:txBody>
          <a:bodyPr/>
          <a:lstStyle/>
          <a:p>
            <a:fld id="{7CC01F1E-FD2C-4DE6-8652-E5F26BFD322C}" type="slidenum">
              <a:rPr lang="en-US" altLang="ko-KR" smtClean="0"/>
              <a:pPr/>
              <a:t>26</a:t>
            </a:fld>
            <a:endParaRPr lang="ko-KR" altLang="en-US"/>
          </a:p>
        </p:txBody>
      </p:sp>
      <p:pic>
        <p:nvPicPr>
          <p:cNvPr id="5" name="그림 4">
            <a:extLst>
              <a:ext uri="{FF2B5EF4-FFF2-40B4-BE49-F238E27FC236}">
                <a16:creationId xmlns:a16="http://schemas.microsoft.com/office/drawing/2014/main" id="{8917A756-C4EE-1949-A9A0-C0FAF93E1767}"/>
              </a:ext>
            </a:extLst>
          </p:cNvPr>
          <p:cNvPicPr>
            <a:picLocks noChangeAspect="1"/>
          </p:cNvPicPr>
          <p:nvPr/>
        </p:nvPicPr>
        <p:blipFill>
          <a:blip r:embed="rId3"/>
          <a:stretch>
            <a:fillRect/>
          </a:stretch>
        </p:blipFill>
        <p:spPr>
          <a:xfrm>
            <a:off x="1784648" y="1628800"/>
            <a:ext cx="2311400" cy="2324100"/>
          </a:xfrm>
          <a:prstGeom prst="rect">
            <a:avLst/>
          </a:prstGeom>
        </p:spPr>
      </p:pic>
      <p:pic>
        <p:nvPicPr>
          <p:cNvPr id="7" name="그림 6">
            <a:extLst>
              <a:ext uri="{FF2B5EF4-FFF2-40B4-BE49-F238E27FC236}">
                <a16:creationId xmlns:a16="http://schemas.microsoft.com/office/drawing/2014/main" id="{A12CF05F-BBC7-4C43-8C15-8C117242C1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3526" y="2075357"/>
            <a:ext cx="3467100" cy="1257300"/>
          </a:xfrm>
          <a:prstGeom prst="rect">
            <a:avLst/>
          </a:prstGeom>
        </p:spPr>
      </p:pic>
    </p:spTree>
    <p:extLst>
      <p:ext uri="{BB962C8B-B14F-4D97-AF65-F5344CB8AC3E}">
        <p14:creationId xmlns:p14="http://schemas.microsoft.com/office/powerpoint/2010/main" val="2440875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4. </a:t>
            </a:r>
            <a:r>
              <a:rPr lang="en-US" altLang="ko-KR" dirty="0" err="1"/>
              <a:t>Sensorless</a:t>
            </a:r>
            <a:r>
              <a:rPr lang="en-US" altLang="ko-KR" dirty="0"/>
              <a:t> </a:t>
            </a:r>
            <a:r>
              <a:rPr lang="ko-KR" altLang="en-US" dirty="0"/>
              <a:t>제어</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4.3 </a:t>
            </a:r>
            <a:r>
              <a:rPr lang="ko-KR" altLang="en-US" sz="1600" b="1" dirty="0" err="1"/>
              <a:t>회전자</a:t>
            </a:r>
            <a:r>
              <a:rPr lang="ko-KR" altLang="en-US" sz="1600" b="1" dirty="0"/>
              <a:t> 위치 추정 알고리즘 </a:t>
            </a:r>
            <a:r>
              <a:rPr lang="en-US" altLang="ko-KR" sz="1600" b="1" dirty="0"/>
              <a:t> </a:t>
            </a:r>
            <a:br>
              <a:rPr lang="en-US" altLang="ko-KR" sz="1400" b="1" dirty="0"/>
            </a:br>
            <a:endParaRPr lang="en-US" altLang="ko-KR" dirty="0"/>
          </a:p>
          <a:p>
            <a:pPr marL="862013" lvl="2" indent="0">
              <a:buClr>
                <a:srgbClr val="FFC000"/>
              </a:buClr>
              <a:buNone/>
            </a:pP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27</a:t>
            </a:fld>
            <a:endParaRPr lang="ko-KR" altLang="en-US"/>
          </a:p>
        </p:txBody>
      </p:sp>
      <p:pic>
        <p:nvPicPr>
          <p:cNvPr id="5" name="그림 4">
            <a:extLst>
              <a:ext uri="{FF2B5EF4-FFF2-40B4-BE49-F238E27FC236}">
                <a16:creationId xmlns:a16="http://schemas.microsoft.com/office/drawing/2014/main" id="{A9877F56-A9BE-B242-8536-DEFF0C92DDC5}"/>
              </a:ext>
            </a:extLst>
          </p:cNvPr>
          <p:cNvPicPr>
            <a:picLocks noChangeAspect="1"/>
          </p:cNvPicPr>
          <p:nvPr/>
        </p:nvPicPr>
        <p:blipFill>
          <a:blip r:embed="rId2"/>
          <a:stretch>
            <a:fillRect/>
          </a:stretch>
        </p:blipFill>
        <p:spPr>
          <a:xfrm>
            <a:off x="6564941" y="1282315"/>
            <a:ext cx="3312368" cy="3887064"/>
          </a:xfrm>
          <a:prstGeom prst="rect">
            <a:avLst/>
          </a:prstGeom>
        </p:spPr>
      </p:pic>
      <p:pic>
        <p:nvPicPr>
          <p:cNvPr id="7" name="그림 6">
            <a:extLst>
              <a:ext uri="{FF2B5EF4-FFF2-40B4-BE49-F238E27FC236}">
                <a16:creationId xmlns:a16="http://schemas.microsoft.com/office/drawing/2014/main" id="{166CB76B-00A3-0943-B748-879C87A0940E}"/>
              </a:ext>
            </a:extLst>
          </p:cNvPr>
          <p:cNvPicPr>
            <a:picLocks noChangeAspect="1"/>
          </p:cNvPicPr>
          <p:nvPr/>
        </p:nvPicPr>
        <p:blipFill rotWithShape="1">
          <a:blip r:embed="rId3">
            <a:extLst>
              <a:ext uri="{28A0092B-C50C-407E-A947-70E740481C1C}">
                <a14:useLocalDpi xmlns:a14="http://schemas.microsoft.com/office/drawing/2010/main" val="0"/>
              </a:ext>
            </a:extLst>
          </a:blip>
          <a:srcRect r="31259"/>
          <a:stretch/>
        </p:blipFill>
        <p:spPr>
          <a:xfrm>
            <a:off x="831187" y="2175416"/>
            <a:ext cx="2808312" cy="1440160"/>
          </a:xfrm>
          <a:prstGeom prst="rect">
            <a:avLst/>
          </a:prstGeom>
        </p:spPr>
      </p:pic>
      <p:cxnSp>
        <p:nvCxnSpPr>
          <p:cNvPr id="9" name="직선 화살표 연결선 8">
            <a:extLst>
              <a:ext uri="{FF2B5EF4-FFF2-40B4-BE49-F238E27FC236}">
                <a16:creationId xmlns:a16="http://schemas.microsoft.com/office/drawing/2014/main" id="{ACEBCD32-4E9C-DA4F-AC89-C8ACC5A03BA4}"/>
              </a:ext>
            </a:extLst>
          </p:cNvPr>
          <p:cNvCxnSpPr>
            <a:cxnSpLocks/>
            <a:stCxn id="7" idx="3"/>
          </p:cNvCxnSpPr>
          <p:nvPr/>
        </p:nvCxnSpPr>
        <p:spPr bwMode="auto">
          <a:xfrm>
            <a:off x="3639499" y="2895496"/>
            <a:ext cx="3761773" cy="437161"/>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pic>
        <p:nvPicPr>
          <p:cNvPr id="12" name="그림 11">
            <a:extLst>
              <a:ext uri="{FF2B5EF4-FFF2-40B4-BE49-F238E27FC236}">
                <a16:creationId xmlns:a16="http://schemas.microsoft.com/office/drawing/2014/main" id="{FC0062C4-6977-8746-98B8-52D3243110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882" y="3617235"/>
            <a:ext cx="3843536" cy="1256742"/>
          </a:xfrm>
          <a:prstGeom prst="rect">
            <a:avLst/>
          </a:prstGeom>
        </p:spPr>
      </p:pic>
      <p:cxnSp>
        <p:nvCxnSpPr>
          <p:cNvPr id="13" name="직선 화살표 연결선 12">
            <a:extLst>
              <a:ext uri="{FF2B5EF4-FFF2-40B4-BE49-F238E27FC236}">
                <a16:creationId xmlns:a16="http://schemas.microsoft.com/office/drawing/2014/main" id="{F696E2E2-2DFA-A842-829A-0683612FF1A4}"/>
              </a:ext>
            </a:extLst>
          </p:cNvPr>
          <p:cNvCxnSpPr>
            <a:cxnSpLocks/>
          </p:cNvCxnSpPr>
          <p:nvPr/>
        </p:nvCxnSpPr>
        <p:spPr bwMode="auto">
          <a:xfrm flipV="1">
            <a:off x="4448944" y="4245607"/>
            <a:ext cx="2952328" cy="163527"/>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7" name="TextBox 16">
            <a:extLst>
              <a:ext uri="{FF2B5EF4-FFF2-40B4-BE49-F238E27FC236}">
                <a16:creationId xmlns:a16="http://schemas.microsoft.com/office/drawing/2014/main" id="{322C84D6-34D2-B14D-9309-FB8173238882}"/>
              </a:ext>
            </a:extLst>
          </p:cNvPr>
          <p:cNvSpPr txBox="1"/>
          <p:nvPr/>
        </p:nvSpPr>
        <p:spPr>
          <a:xfrm>
            <a:off x="604210" y="4873977"/>
            <a:ext cx="5136344" cy="646331"/>
          </a:xfrm>
          <a:prstGeom prst="rect">
            <a:avLst/>
          </a:prstGeom>
          <a:noFill/>
        </p:spPr>
        <p:txBody>
          <a:bodyPr wrap="square" rtlCol="0">
            <a:spAutoFit/>
          </a:bodyPr>
          <a:lstStyle/>
          <a:p>
            <a:r>
              <a:rPr kumimoji="1" lang="ko-KR" altLang="en-US" sz="1200" b="0" baseline="0" dirty="0">
                <a:latin typeface="맑은 고딕" panose="020B0503020000020004" pitchFamily="50" charset="-127"/>
                <a:ea typeface="맑은 고딕" panose="020B0503020000020004" pitchFamily="50" charset="-127"/>
              </a:rPr>
              <a:t> 추정 위치 오차가 </a:t>
            </a:r>
            <a:r>
              <a:rPr kumimoji="1" lang="en-US" altLang="ko-KR" sz="1200" b="0" baseline="0" dirty="0">
                <a:latin typeface="맑은 고딕" panose="020B0503020000020004" pitchFamily="50" charset="-127"/>
                <a:ea typeface="맑은 고딕" panose="020B0503020000020004" pitchFamily="50" charset="-127"/>
              </a:rPr>
              <a:t>0</a:t>
            </a:r>
            <a:r>
              <a:rPr kumimoji="1" lang="ko-KR" altLang="en-US" sz="1200" b="0" baseline="0" dirty="0">
                <a:latin typeface="맑은 고딕" panose="020B0503020000020004" pitchFamily="50" charset="-127"/>
                <a:ea typeface="맑은 고딕" panose="020B0503020000020004" pitchFamily="50" charset="-127"/>
              </a:rPr>
              <a:t>이 되도록 </a:t>
            </a:r>
            <a:r>
              <a:rPr kumimoji="1" lang="ko-KR" altLang="en-US" sz="1200" b="0" baseline="0" dirty="0" err="1">
                <a:latin typeface="맑은 고딕" panose="020B0503020000020004" pitchFamily="50" charset="-127"/>
                <a:ea typeface="맑은 고딕" panose="020B0503020000020004" pitchFamily="50" charset="-127"/>
              </a:rPr>
              <a:t>보상기를</a:t>
            </a:r>
            <a:r>
              <a:rPr kumimoji="1" lang="ko-KR" altLang="en-US" sz="1200" b="0" baseline="0" dirty="0">
                <a:latin typeface="맑은 고딕" panose="020B0503020000020004" pitchFamily="50" charset="-127"/>
                <a:ea typeface="맑은 고딕" panose="020B0503020000020004" pitchFamily="50" charset="-127"/>
              </a:rPr>
              <a:t> 사용해 추정 속도와 추정 위치가 각각 실제 속도와 실제 </a:t>
            </a:r>
            <a:r>
              <a:rPr kumimoji="1" lang="ko-KR" altLang="en-US" sz="1200" b="0" baseline="0" dirty="0" err="1">
                <a:latin typeface="맑은 고딕" panose="020B0503020000020004" pitchFamily="50" charset="-127"/>
                <a:ea typeface="맑은 고딕" panose="020B0503020000020004" pitchFamily="50" charset="-127"/>
              </a:rPr>
              <a:t>회전자</a:t>
            </a:r>
            <a:r>
              <a:rPr kumimoji="1" lang="ko-KR" altLang="en-US" sz="1200" b="0" baseline="0" dirty="0">
                <a:latin typeface="맑은 고딕" panose="020B0503020000020004" pitchFamily="50" charset="-127"/>
                <a:ea typeface="맑은 고딕" panose="020B0503020000020004" pitchFamily="50" charset="-127"/>
              </a:rPr>
              <a:t> 위치를 추정하도록 할 수 있다</a:t>
            </a:r>
            <a:r>
              <a:rPr kumimoji="1" lang="en-US" altLang="ko-KR" sz="1200" b="0" baseline="0" dirty="0">
                <a:latin typeface="맑은 고딕" panose="020B0503020000020004" pitchFamily="50" charset="-127"/>
                <a:ea typeface="맑은 고딕" panose="020B0503020000020004" pitchFamily="50" charset="-127"/>
              </a:rPr>
              <a:t>. </a:t>
            </a:r>
          </a:p>
          <a:p>
            <a:r>
              <a:rPr kumimoji="1" lang="ko-KR" altLang="en-US" sz="1200" b="0" baseline="0" dirty="0" err="1">
                <a:latin typeface="맑은 고딕" panose="020B0503020000020004" pitchFamily="50" charset="-127"/>
                <a:ea typeface="맑은 고딕" panose="020B0503020000020004" pitchFamily="50" charset="-127"/>
              </a:rPr>
              <a:t>보상기가</a:t>
            </a:r>
            <a:r>
              <a:rPr kumimoji="1" lang="ko-KR" altLang="en-US" sz="1200" b="0" baseline="0" dirty="0">
                <a:latin typeface="맑은 고딕" panose="020B0503020000020004" pitchFamily="50" charset="-127"/>
                <a:ea typeface="맑은 고딕" panose="020B0503020000020004" pitchFamily="50" charset="-127"/>
              </a:rPr>
              <a:t> </a:t>
            </a:r>
            <a:r>
              <a:rPr kumimoji="1" lang="en-US" altLang="ko-KR" sz="1200" b="0" baseline="0" dirty="0">
                <a:latin typeface="맑은 고딕" panose="020B0503020000020004" pitchFamily="50" charset="-127"/>
                <a:ea typeface="맑은 고딕" panose="020B0503020000020004" pitchFamily="50" charset="-127"/>
              </a:rPr>
              <a:t>PI </a:t>
            </a:r>
            <a:r>
              <a:rPr kumimoji="1" lang="ko-KR" altLang="en-US" sz="1200" b="0" baseline="0" dirty="0">
                <a:latin typeface="맑은 고딕" panose="020B0503020000020004" pitchFamily="50" charset="-127"/>
                <a:ea typeface="맑은 고딕" panose="020B0503020000020004" pitchFamily="50" charset="-127"/>
              </a:rPr>
              <a:t>제어기일 경우 아래와 같이 추정</a:t>
            </a:r>
            <a:r>
              <a:rPr kumimoji="1" lang="en-US" altLang="ko-KR" sz="1200" b="0" baseline="0" dirty="0">
                <a:latin typeface="맑은 고딕" panose="020B0503020000020004" pitchFamily="50" charset="-127"/>
                <a:ea typeface="맑은 고딕" panose="020B0503020000020004" pitchFamily="50" charset="-127"/>
              </a:rPr>
              <a:t>.</a:t>
            </a:r>
            <a:endParaRPr kumimoji="1" lang="ko-KR" altLang="en-US" sz="1200" b="0" baseline="0" dirty="0">
              <a:latin typeface="맑은 고딕" panose="020B0503020000020004" pitchFamily="50" charset="-127"/>
              <a:ea typeface="맑은 고딕" panose="020B0503020000020004" pitchFamily="50" charset="-127"/>
            </a:endParaRPr>
          </a:p>
        </p:txBody>
      </p:sp>
      <p:pic>
        <p:nvPicPr>
          <p:cNvPr id="19" name="그림 18">
            <a:extLst>
              <a:ext uri="{FF2B5EF4-FFF2-40B4-BE49-F238E27FC236}">
                <a16:creationId xmlns:a16="http://schemas.microsoft.com/office/drawing/2014/main" id="{FB50EF3C-6D6E-064F-89FC-8EB6D70210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861" y="5608914"/>
            <a:ext cx="1511300" cy="660400"/>
          </a:xfrm>
          <a:prstGeom prst="rect">
            <a:avLst/>
          </a:prstGeom>
        </p:spPr>
      </p:pic>
      <p:pic>
        <p:nvPicPr>
          <p:cNvPr id="21" name="그림 20">
            <a:extLst>
              <a:ext uri="{FF2B5EF4-FFF2-40B4-BE49-F238E27FC236}">
                <a16:creationId xmlns:a16="http://schemas.microsoft.com/office/drawing/2014/main" id="{858E7E93-195B-E340-80A2-D34BC389888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01125" y="714375"/>
            <a:ext cx="2480571" cy="1804052"/>
          </a:xfrm>
          <a:prstGeom prst="rect">
            <a:avLst/>
          </a:prstGeom>
        </p:spPr>
      </p:pic>
      <p:cxnSp>
        <p:nvCxnSpPr>
          <p:cNvPr id="26" name="직선 화살표 연결선 25">
            <a:extLst>
              <a:ext uri="{FF2B5EF4-FFF2-40B4-BE49-F238E27FC236}">
                <a16:creationId xmlns:a16="http://schemas.microsoft.com/office/drawing/2014/main" id="{2D6BCAB5-8023-D84F-B8DE-E43124E78779}"/>
              </a:ext>
            </a:extLst>
          </p:cNvPr>
          <p:cNvCxnSpPr>
            <a:cxnSpLocks/>
          </p:cNvCxnSpPr>
          <p:nvPr/>
        </p:nvCxnSpPr>
        <p:spPr bwMode="auto">
          <a:xfrm>
            <a:off x="5740554" y="1914909"/>
            <a:ext cx="1889857" cy="425803"/>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28" name="TextBox 27">
            <a:extLst>
              <a:ext uri="{FF2B5EF4-FFF2-40B4-BE49-F238E27FC236}">
                <a16:creationId xmlns:a16="http://schemas.microsoft.com/office/drawing/2014/main" id="{3D4051FD-A0D2-9547-92D9-6D283B1A17E9}"/>
              </a:ext>
            </a:extLst>
          </p:cNvPr>
          <p:cNvSpPr txBox="1"/>
          <p:nvPr/>
        </p:nvSpPr>
        <p:spPr>
          <a:xfrm>
            <a:off x="5491097" y="442119"/>
            <a:ext cx="2736304" cy="461665"/>
          </a:xfrm>
          <a:prstGeom prst="rect">
            <a:avLst/>
          </a:prstGeom>
          <a:noFill/>
        </p:spPr>
        <p:txBody>
          <a:bodyPr wrap="square" rtlCol="0">
            <a:spAutoFit/>
          </a:bodyPr>
          <a:lstStyle/>
          <a:p>
            <a:r>
              <a:rPr kumimoji="1" lang="ko-KR" altLang="en-US" sz="1200" b="0" baseline="0" dirty="0">
                <a:latin typeface="맑은 고딕" panose="020B0503020000020004" pitchFamily="50" charset="-127"/>
                <a:ea typeface="맑은 고딕" panose="020B0503020000020004" pitchFamily="50" charset="-127"/>
              </a:rPr>
              <a:t>확장 </a:t>
            </a:r>
            <a:r>
              <a:rPr kumimoji="1" lang="ko-KR" altLang="en-US" sz="1200" b="0" baseline="0" dirty="0" err="1">
                <a:latin typeface="맑은 고딕" panose="020B0503020000020004" pitchFamily="50" charset="-127"/>
                <a:ea typeface="맑은 고딕" panose="020B0503020000020004" pitchFamily="50" charset="-127"/>
              </a:rPr>
              <a:t>역기전력</a:t>
            </a:r>
            <a:r>
              <a:rPr kumimoji="1" lang="ko-KR" altLang="en-US" sz="1200" b="0" baseline="0" dirty="0">
                <a:latin typeface="맑은 고딕" panose="020B0503020000020004" pitchFamily="50" charset="-127"/>
                <a:ea typeface="맑은 고딕" panose="020B0503020000020004" pitchFamily="50" charset="-127"/>
              </a:rPr>
              <a:t> 추정을 위한 최소 차수 관측기 제어 블록도</a:t>
            </a:r>
          </a:p>
        </p:txBody>
      </p:sp>
    </p:spTree>
    <p:extLst>
      <p:ext uri="{BB962C8B-B14F-4D97-AF65-F5344CB8AC3E}">
        <p14:creationId xmlns:p14="http://schemas.microsoft.com/office/powerpoint/2010/main" val="4063242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4. </a:t>
            </a:r>
            <a:r>
              <a:rPr lang="en-US" altLang="ko-KR" dirty="0" err="1"/>
              <a:t>Sensorless</a:t>
            </a:r>
            <a:r>
              <a:rPr lang="en-US" altLang="ko-KR" dirty="0"/>
              <a:t> </a:t>
            </a:r>
            <a:r>
              <a:rPr lang="ko-KR" altLang="en-US" dirty="0"/>
              <a:t>제어</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4.4 </a:t>
            </a:r>
            <a:r>
              <a:rPr lang="ko-KR" altLang="en-US" sz="1600" b="1" dirty="0"/>
              <a:t>시뮬레이션 결과 </a:t>
            </a:r>
            <a:br>
              <a:rPr lang="en-US" altLang="ko-KR" sz="1400" b="1" dirty="0"/>
            </a:br>
            <a:endParaRPr lang="en-US" altLang="ko-KR" dirty="0"/>
          </a:p>
          <a:p>
            <a:pPr lvl="2">
              <a:buClr>
                <a:srgbClr val="FFC000"/>
              </a:buClr>
            </a:pP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28</a:t>
            </a:fld>
            <a:endParaRPr lang="ko-KR" altLang="en-US"/>
          </a:p>
        </p:txBody>
      </p:sp>
      <p:sp>
        <p:nvSpPr>
          <p:cNvPr id="5" name="Rectangle 2">
            <a:extLst>
              <a:ext uri="{FF2B5EF4-FFF2-40B4-BE49-F238E27FC236}">
                <a16:creationId xmlns:a16="http://schemas.microsoft.com/office/drawing/2014/main" id="{3515A6AD-16B3-4CB4-94BD-A008658D8E27}"/>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8433" name="_x202959016" descr="EMB00001b2c7e79">
            <a:extLst>
              <a:ext uri="{FF2B5EF4-FFF2-40B4-BE49-F238E27FC236}">
                <a16:creationId xmlns:a16="http://schemas.microsoft.com/office/drawing/2014/main" id="{98F66A0F-8C7B-4373-A90B-307C73ACD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206" y="1549586"/>
            <a:ext cx="9208794" cy="37588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5F664DF-0100-4123-928C-8D3894F5D8F4}"/>
              </a:ext>
            </a:extLst>
          </p:cNvPr>
          <p:cNvSpPr txBox="1"/>
          <p:nvPr/>
        </p:nvSpPr>
        <p:spPr>
          <a:xfrm>
            <a:off x="128464" y="1916832"/>
            <a:ext cx="1064568" cy="461665"/>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지령 속도</a:t>
            </a:r>
            <a:endParaRPr lang="en-US" altLang="ko-KR" sz="1200" b="0" baseline="0" dirty="0">
              <a:latin typeface="맑은 고딕" panose="020B0503020000020004" pitchFamily="50" charset="-127"/>
              <a:ea typeface="맑은 고딕" panose="020B0503020000020004" pitchFamily="50" charset="-127"/>
            </a:endParaRPr>
          </a:p>
          <a:p>
            <a:r>
              <a:rPr lang="ko-KR" altLang="en-US" sz="1200" b="0" baseline="0" dirty="0">
                <a:latin typeface="맑은 고딕" panose="020B0503020000020004" pitchFamily="50" charset="-127"/>
                <a:ea typeface="맑은 고딕" panose="020B0503020000020004" pitchFamily="50" charset="-127"/>
              </a:rPr>
              <a:t>추정 속도</a:t>
            </a:r>
          </a:p>
        </p:txBody>
      </p:sp>
      <p:sp>
        <p:nvSpPr>
          <p:cNvPr id="8" name="TextBox 7">
            <a:extLst>
              <a:ext uri="{FF2B5EF4-FFF2-40B4-BE49-F238E27FC236}">
                <a16:creationId xmlns:a16="http://schemas.microsoft.com/office/drawing/2014/main" id="{CD67C898-248D-47F1-89CE-92BE91669576}"/>
              </a:ext>
            </a:extLst>
          </p:cNvPr>
          <p:cNvSpPr txBox="1"/>
          <p:nvPr/>
        </p:nvSpPr>
        <p:spPr>
          <a:xfrm>
            <a:off x="103452" y="2758129"/>
            <a:ext cx="1064568" cy="461665"/>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실제 </a:t>
            </a:r>
            <a:r>
              <a:rPr lang="ko-KR" altLang="en-US" sz="1200" b="0" baseline="0" dirty="0" err="1">
                <a:latin typeface="맑은 고딕" panose="020B0503020000020004" pitchFamily="50" charset="-127"/>
                <a:ea typeface="맑은 고딕" panose="020B0503020000020004" pitchFamily="50" charset="-127"/>
              </a:rPr>
              <a:t>위상각</a:t>
            </a:r>
            <a:endParaRPr lang="en-US" altLang="ko-KR" sz="1200" b="0" baseline="0" dirty="0">
              <a:latin typeface="맑은 고딕" panose="020B0503020000020004" pitchFamily="50" charset="-127"/>
              <a:ea typeface="맑은 고딕" panose="020B0503020000020004" pitchFamily="50" charset="-127"/>
            </a:endParaRPr>
          </a:p>
          <a:p>
            <a:r>
              <a:rPr lang="ko-KR" altLang="en-US" sz="1200" b="0" baseline="0" dirty="0">
                <a:latin typeface="맑은 고딕" panose="020B0503020000020004" pitchFamily="50" charset="-127"/>
                <a:ea typeface="맑은 고딕" panose="020B0503020000020004" pitchFamily="50" charset="-127"/>
              </a:rPr>
              <a:t>추정 </a:t>
            </a:r>
            <a:r>
              <a:rPr lang="ko-KR" altLang="en-US" sz="1200" b="0" baseline="0" dirty="0" err="1">
                <a:latin typeface="맑은 고딕" panose="020B0503020000020004" pitchFamily="50" charset="-127"/>
                <a:ea typeface="맑은 고딕" panose="020B0503020000020004" pitchFamily="50" charset="-127"/>
              </a:rPr>
              <a:t>위상각</a:t>
            </a:r>
            <a:endParaRPr lang="ko-KR" altLang="en-US" sz="1200" b="0" baseline="0" dirty="0">
              <a:latin typeface="맑은 고딕" panose="020B0503020000020004" pitchFamily="50" charset="-127"/>
              <a:ea typeface="맑은 고딕" panose="020B0503020000020004" pitchFamily="50" charset="-127"/>
            </a:endParaRPr>
          </a:p>
        </p:txBody>
      </p:sp>
      <p:sp>
        <p:nvSpPr>
          <p:cNvPr id="9" name="TextBox 8">
            <a:extLst>
              <a:ext uri="{FF2B5EF4-FFF2-40B4-BE49-F238E27FC236}">
                <a16:creationId xmlns:a16="http://schemas.microsoft.com/office/drawing/2014/main" id="{1CA03A38-B1B9-406F-B8E4-A166047594F6}"/>
              </a:ext>
            </a:extLst>
          </p:cNvPr>
          <p:cNvSpPr txBox="1"/>
          <p:nvPr/>
        </p:nvSpPr>
        <p:spPr>
          <a:xfrm>
            <a:off x="128464" y="3734438"/>
            <a:ext cx="1299537" cy="276999"/>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추정 속도 오차</a:t>
            </a:r>
          </a:p>
        </p:txBody>
      </p:sp>
      <p:sp>
        <p:nvSpPr>
          <p:cNvPr id="10" name="TextBox 9">
            <a:extLst>
              <a:ext uri="{FF2B5EF4-FFF2-40B4-BE49-F238E27FC236}">
                <a16:creationId xmlns:a16="http://schemas.microsoft.com/office/drawing/2014/main" id="{E74A3AB8-CD34-41BB-9263-383717C55DAA}"/>
              </a:ext>
            </a:extLst>
          </p:cNvPr>
          <p:cNvSpPr txBox="1"/>
          <p:nvPr/>
        </p:nvSpPr>
        <p:spPr>
          <a:xfrm>
            <a:off x="128464" y="4596724"/>
            <a:ext cx="1299537" cy="276999"/>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추정 위치 오차</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69AC2B-C922-5741-B458-5015B45A8EE8}"/>
                  </a:ext>
                </a:extLst>
              </p:cNvPr>
              <p:cNvSpPr txBox="1"/>
              <p:nvPr/>
            </p:nvSpPr>
            <p:spPr>
              <a:xfrm>
                <a:off x="6321152" y="1145999"/>
                <a:ext cx="3241046" cy="461665"/>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최대 추정 위치 오차</a:t>
                </a:r>
                <a:r>
                  <a:rPr lang="en-US" altLang="ko-KR" sz="1200" b="0" baseline="0" dirty="0">
                    <a:latin typeface="맑은 고딕" panose="020B0503020000020004" pitchFamily="50" charset="-127"/>
                    <a:ea typeface="맑은 고딕" panose="020B0503020000020004" pitchFamily="50" charset="-127"/>
                  </a:rPr>
                  <a:t>: 2.3</a:t>
                </a:r>
                <a14:m>
                  <m:oMath xmlns:m="http://schemas.openxmlformats.org/officeDocument/2006/math">
                    <m:r>
                      <a:rPr lang="en-US" altLang="ko-KR" sz="1200" b="0" i="1" baseline="0" smtClean="0">
                        <a:latin typeface="Cambria Math" panose="02040503050406030204" pitchFamily="18" charset="0"/>
                        <a:ea typeface="Cambria Math" panose="02040503050406030204" pitchFamily="18" charset="0"/>
                      </a:rPr>
                      <m:t>°</m:t>
                    </m:r>
                  </m:oMath>
                </a14:m>
                <a:endParaRPr lang="en-US" altLang="ko-KR" sz="1200" b="0" baseline="0" dirty="0">
                  <a:latin typeface="맑은 고딕" panose="020B0503020000020004" pitchFamily="50" charset="-127"/>
                  <a:ea typeface="맑은 고딕" panose="020B0503020000020004" pitchFamily="50" charset="-127"/>
                </a:endParaRPr>
              </a:p>
              <a:p>
                <a:r>
                  <a:rPr lang="ko-KR" altLang="en-US" sz="1200" b="0" baseline="0" dirty="0">
                    <a:latin typeface="맑은 고딕" panose="020B0503020000020004" pitchFamily="50" charset="-127"/>
                    <a:ea typeface="맑은 고딕" panose="020B0503020000020004" pitchFamily="50" charset="-127"/>
                  </a:rPr>
                  <a:t>최대 추정 속도 오차</a:t>
                </a:r>
                <a:r>
                  <a:rPr lang="en-US" altLang="ko-KR" sz="1200" b="0" baseline="0" dirty="0">
                    <a:latin typeface="맑은 고딕" panose="020B0503020000020004" pitchFamily="50" charset="-127"/>
                    <a:ea typeface="맑은 고딕" panose="020B0503020000020004" pitchFamily="50" charset="-127"/>
                  </a:rPr>
                  <a:t>: 790 r/min</a:t>
                </a:r>
                <a:endParaRPr lang="ko-KR" altLang="en-US" sz="1200" b="0" baseline="0" dirty="0" err="1">
                  <a:latin typeface="맑은 고딕" panose="020B0503020000020004" pitchFamily="50" charset="-127"/>
                  <a:ea typeface="맑은 고딕" panose="020B0503020000020004" pitchFamily="50" charset="-127"/>
                </a:endParaRPr>
              </a:p>
            </p:txBody>
          </p:sp>
        </mc:Choice>
        <mc:Fallback xmlns="">
          <p:sp>
            <p:nvSpPr>
              <p:cNvPr id="11" name="TextBox 10">
                <a:extLst>
                  <a:ext uri="{FF2B5EF4-FFF2-40B4-BE49-F238E27FC236}">
                    <a16:creationId xmlns:a16="http://schemas.microsoft.com/office/drawing/2014/main" id="{D469AC2B-C922-5741-B458-5015B45A8EE8}"/>
                  </a:ext>
                </a:extLst>
              </p:cNvPr>
              <p:cNvSpPr txBox="1">
                <a:spLocks noRot="1" noChangeAspect="1" noMove="1" noResize="1" noEditPoints="1" noAdjustHandles="1" noChangeArrowheads="1" noChangeShapeType="1" noTextEdit="1"/>
              </p:cNvSpPr>
              <p:nvPr/>
            </p:nvSpPr>
            <p:spPr>
              <a:xfrm>
                <a:off x="6321152" y="1145999"/>
                <a:ext cx="3241046" cy="461665"/>
              </a:xfrm>
              <a:prstGeom prst="rect">
                <a:avLst/>
              </a:prstGeom>
              <a:blipFill>
                <a:blip r:embed="rId3"/>
                <a:stretch>
                  <a:fillRect b="-789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65376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a:t>전동기 모델링</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1.1 </a:t>
            </a:r>
            <a:r>
              <a:rPr lang="ko-KR" altLang="en-US" sz="1600" b="1" dirty="0"/>
              <a:t>영구자석 동기 전동기 </a:t>
            </a:r>
            <a:br>
              <a:rPr lang="en-US" altLang="ko-KR" sz="1600" b="1" dirty="0"/>
            </a:br>
            <a:endParaRPr lang="en-US" altLang="ko-KR" sz="1600" b="1"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r>
              <a:rPr lang="ko-KR" altLang="en-US" sz="1400" dirty="0" err="1"/>
              <a:t>돌극성의</a:t>
            </a:r>
            <a:r>
              <a:rPr lang="ko-KR" altLang="en-US" sz="1400" dirty="0"/>
              <a:t> 정도에 따른 동기 전동기 분류</a:t>
            </a:r>
            <a:endParaRPr lang="en-US" altLang="ko-KR" sz="1400" dirty="0"/>
          </a:p>
          <a:p>
            <a:pPr lvl="2">
              <a:buClr>
                <a:srgbClr val="FFC000"/>
              </a:buClr>
            </a:pPr>
            <a:r>
              <a:rPr lang="en-US" altLang="ko-KR" sz="1400" dirty="0"/>
              <a:t>SPMSM</a:t>
            </a:r>
            <a:r>
              <a:rPr lang="ko-KR" altLang="en-US" sz="1400" dirty="0"/>
              <a:t>의 경우 </a:t>
            </a:r>
            <a:r>
              <a:rPr lang="ko-KR" altLang="en-US" sz="1400" dirty="0" err="1"/>
              <a:t>돌극성이</a:t>
            </a:r>
            <a:r>
              <a:rPr lang="ko-KR" altLang="en-US" sz="1400" dirty="0"/>
              <a:t> 없는 원통형 </a:t>
            </a:r>
            <a:r>
              <a:rPr lang="ko-KR" altLang="en-US" sz="1400" dirty="0" err="1"/>
              <a:t>회전자</a:t>
            </a:r>
            <a:endParaRPr lang="en-US" altLang="ko-KR" sz="1400" dirty="0"/>
          </a:p>
          <a:p>
            <a:pPr lvl="2">
              <a:buClr>
                <a:srgbClr val="FFC000"/>
              </a:buClr>
            </a:pPr>
            <a:endParaRPr lang="en-US" altLang="ko-KR" sz="1400"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a:t>
            </a:fld>
            <a:endParaRPr lang="ko-KR" altLang="en-US"/>
          </a:p>
        </p:txBody>
      </p:sp>
      <p:pic>
        <p:nvPicPr>
          <p:cNvPr id="24" name="그림 23">
            <a:extLst>
              <a:ext uri="{FF2B5EF4-FFF2-40B4-BE49-F238E27FC236}">
                <a16:creationId xmlns:a16="http://schemas.microsoft.com/office/drawing/2014/main" id="{098F8995-9AA0-1F4D-AB05-E99C6375147C}"/>
              </a:ext>
            </a:extLst>
          </p:cNvPr>
          <p:cNvPicPr>
            <a:picLocks noChangeAspect="1"/>
          </p:cNvPicPr>
          <p:nvPr/>
        </p:nvPicPr>
        <p:blipFill>
          <a:blip r:embed="rId2"/>
          <a:stretch>
            <a:fillRect/>
          </a:stretch>
        </p:blipFill>
        <p:spPr>
          <a:xfrm>
            <a:off x="622773" y="1556792"/>
            <a:ext cx="5832648" cy="2509176"/>
          </a:xfrm>
          <a:prstGeom prst="rect">
            <a:avLst/>
          </a:prstGeom>
        </p:spPr>
      </p:pic>
      <p:pic>
        <p:nvPicPr>
          <p:cNvPr id="6" name="그림 5">
            <a:extLst>
              <a:ext uri="{FF2B5EF4-FFF2-40B4-BE49-F238E27FC236}">
                <a16:creationId xmlns:a16="http://schemas.microsoft.com/office/drawing/2014/main" id="{4EAF0CD3-5F46-ED40-8D87-6C31D4BD2FDD}"/>
              </a:ext>
            </a:extLst>
          </p:cNvPr>
          <p:cNvPicPr>
            <a:picLocks noChangeAspect="1"/>
          </p:cNvPicPr>
          <p:nvPr/>
        </p:nvPicPr>
        <p:blipFill rotWithShape="1">
          <a:blip r:embed="rId3"/>
          <a:srcRect l="13001" b="8806"/>
          <a:stretch/>
        </p:blipFill>
        <p:spPr>
          <a:xfrm>
            <a:off x="6622433" y="1276920"/>
            <a:ext cx="2891175" cy="2692336"/>
          </a:xfrm>
          <a:prstGeom prst="rect">
            <a:avLst/>
          </a:prstGeom>
        </p:spPr>
      </p:pic>
      <p:sp>
        <p:nvSpPr>
          <p:cNvPr id="7" name="TextBox 6">
            <a:extLst>
              <a:ext uri="{FF2B5EF4-FFF2-40B4-BE49-F238E27FC236}">
                <a16:creationId xmlns:a16="http://schemas.microsoft.com/office/drawing/2014/main" id="{F91EC223-F5E8-FD45-9476-757CB1290629}"/>
              </a:ext>
            </a:extLst>
          </p:cNvPr>
          <p:cNvSpPr txBox="1"/>
          <p:nvPr/>
        </p:nvSpPr>
        <p:spPr>
          <a:xfrm>
            <a:off x="6753200" y="4675954"/>
            <a:ext cx="2880320" cy="461665"/>
          </a:xfrm>
          <a:prstGeom prst="rect">
            <a:avLst/>
          </a:prstGeom>
          <a:noFill/>
        </p:spPr>
        <p:txBody>
          <a:bodyPr wrap="square" rtlCol="0">
            <a:spAutoFit/>
          </a:bodyPr>
          <a:lstStyle/>
          <a:p>
            <a:r>
              <a:rPr kumimoji="1" lang="ko-KR" altLang="en-US" sz="1200" b="0" baseline="0" dirty="0">
                <a:latin typeface="맑은 고딕" panose="020B0503020000020004" pitchFamily="50" charset="-127"/>
                <a:ea typeface="맑은 고딕" panose="020B0503020000020004" pitchFamily="50" charset="-127"/>
              </a:rPr>
              <a:t>이번 프로젝트에서 사용하는 </a:t>
            </a:r>
            <a:r>
              <a:rPr kumimoji="1" lang="ko-KR" altLang="en-US" sz="1200" b="0" baseline="0" dirty="0" err="1">
                <a:latin typeface="맑은 고딕" panose="020B0503020000020004" pitchFamily="50" charset="-127"/>
                <a:ea typeface="맑은 고딕" panose="020B0503020000020004" pitchFamily="50" charset="-127"/>
              </a:rPr>
              <a:t>매입형</a:t>
            </a:r>
            <a:r>
              <a:rPr kumimoji="1" lang="ko-KR" altLang="en-US" sz="1200" b="0" baseline="0" dirty="0">
                <a:latin typeface="맑은 고딕" panose="020B0503020000020004" pitchFamily="50" charset="-127"/>
                <a:ea typeface="맑은 고딕" panose="020B0503020000020004" pitchFamily="50" charset="-127"/>
              </a:rPr>
              <a:t> 영구자석 </a:t>
            </a:r>
            <a:r>
              <a:rPr kumimoji="1" lang="ko-KR" altLang="en-US" sz="1200" b="0" baseline="0" dirty="0" err="1">
                <a:latin typeface="맑은 고딕" panose="020B0503020000020004" pitchFamily="50" charset="-127"/>
                <a:ea typeface="맑은 고딕" panose="020B0503020000020004" pitchFamily="50" charset="-127"/>
              </a:rPr>
              <a:t>동기전동기</a:t>
            </a:r>
            <a:r>
              <a:rPr kumimoji="1" lang="ko-KR" altLang="en-US" sz="1200" b="0" baseline="0" dirty="0">
                <a:latin typeface="맑은 고딕" panose="020B0503020000020004" pitchFamily="50" charset="-127"/>
                <a:ea typeface="맑은 고딕" panose="020B0503020000020004" pitchFamily="50" charset="-127"/>
              </a:rPr>
              <a:t> </a:t>
            </a:r>
          </a:p>
        </p:txBody>
      </p:sp>
      <p:pic>
        <p:nvPicPr>
          <p:cNvPr id="8" name="그림 7">
            <a:extLst>
              <a:ext uri="{FF2B5EF4-FFF2-40B4-BE49-F238E27FC236}">
                <a16:creationId xmlns:a16="http://schemas.microsoft.com/office/drawing/2014/main" id="{CDB77D50-3652-7246-9EEE-1F6AF4EE1D06}"/>
              </a:ext>
            </a:extLst>
          </p:cNvPr>
          <p:cNvPicPr>
            <a:picLocks noChangeAspect="1"/>
          </p:cNvPicPr>
          <p:nvPr/>
        </p:nvPicPr>
        <p:blipFill rotWithShape="1">
          <a:blip r:embed="rId3"/>
          <a:srcRect l="32057" t="88900" r="1240" b="1398"/>
          <a:stretch/>
        </p:blipFill>
        <p:spPr>
          <a:xfrm>
            <a:off x="6753200" y="3950585"/>
            <a:ext cx="2528579" cy="424501"/>
          </a:xfrm>
          <a:prstGeom prst="rect">
            <a:avLst/>
          </a:prstGeom>
        </p:spPr>
      </p:pic>
    </p:spTree>
    <p:extLst>
      <p:ext uri="{BB962C8B-B14F-4D97-AF65-F5344CB8AC3E}">
        <p14:creationId xmlns:p14="http://schemas.microsoft.com/office/powerpoint/2010/main" val="1732330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1" name="_x203484720" descr="EMB00001b2c7e89">
            <a:extLst>
              <a:ext uri="{FF2B5EF4-FFF2-40B4-BE49-F238E27FC236}">
                <a16:creationId xmlns:a16="http://schemas.microsoft.com/office/drawing/2014/main" id="{07E915B0-E97E-4D7E-AC5E-109A9F0C5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5325" y="3640414"/>
            <a:ext cx="5400675" cy="2160588"/>
          </a:xfrm>
          <a:prstGeom prst="rect">
            <a:avLst/>
          </a:prstGeom>
          <a:noFill/>
          <a:extLst>
            <a:ext uri="{909E8E84-426E-40DD-AFC4-6F175D3DCCD1}">
              <a14:hiddenFill xmlns:a14="http://schemas.microsoft.com/office/drawing/2010/main">
                <a:solidFill>
                  <a:srgbClr val="FFFFFF"/>
                </a:solidFill>
              </a14:hiddenFill>
            </a:ext>
          </a:extLst>
        </p:spPr>
      </p:pic>
      <p:pic>
        <p:nvPicPr>
          <p:cNvPr id="19457" name="_x203065872" descr="EMB00001b2c7e7e">
            <a:extLst>
              <a:ext uri="{FF2B5EF4-FFF2-40B4-BE49-F238E27FC236}">
                <a16:creationId xmlns:a16="http://schemas.microsoft.com/office/drawing/2014/main" id="{A67679DF-4476-4103-8EC0-A4B28AADC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969" y="853158"/>
            <a:ext cx="6568396" cy="2627745"/>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4. </a:t>
            </a:r>
            <a:r>
              <a:rPr lang="en-US" altLang="ko-KR" dirty="0" err="1"/>
              <a:t>Sensorless</a:t>
            </a:r>
            <a:r>
              <a:rPr lang="en-US" altLang="ko-KR" dirty="0"/>
              <a:t> </a:t>
            </a:r>
            <a:r>
              <a:rPr lang="ko-KR" altLang="en-US" dirty="0"/>
              <a:t>제어</a:t>
            </a:r>
          </a:p>
        </p:txBody>
      </p:sp>
      <p:sp>
        <p:nvSpPr>
          <p:cNvPr id="3" name="내용 개체 틀 2"/>
          <p:cNvSpPr>
            <a:spLocks noGrp="1"/>
          </p:cNvSpPr>
          <p:nvPr>
            <p:ph idx="1"/>
          </p:nvPr>
        </p:nvSpPr>
        <p:spPr>
          <a:xfrm>
            <a:off x="260635" y="716034"/>
            <a:ext cx="9516901" cy="5233246"/>
          </a:xfrm>
        </p:spPr>
        <p:txBody>
          <a:bodyPr/>
          <a:lstStyle/>
          <a:p>
            <a:pPr lvl="1">
              <a:buClr>
                <a:srgbClr val="FF0000"/>
              </a:buClr>
            </a:pPr>
            <a:r>
              <a:rPr lang="en-US" altLang="ko-KR" sz="1600" b="1" dirty="0"/>
              <a:t>4.4 </a:t>
            </a:r>
            <a:r>
              <a:rPr lang="ko-KR" altLang="en-US" sz="1600" b="1" dirty="0"/>
              <a:t>시뮬레이션 결과 </a:t>
            </a:r>
            <a:br>
              <a:rPr lang="en-US" altLang="ko-KR" sz="1400" b="1" dirty="0"/>
            </a:br>
            <a:endParaRPr lang="en-US" altLang="ko-KR" dirty="0"/>
          </a:p>
          <a:p>
            <a:pPr lvl="2">
              <a:buClr>
                <a:srgbClr val="FFC000"/>
              </a:buClr>
            </a:pPr>
            <a:r>
              <a:rPr lang="ko-KR" altLang="en-US" sz="1400" dirty="0"/>
              <a:t>센서의 유무에 따른 비교</a:t>
            </a:r>
            <a:endParaRPr lang="en-US" altLang="ko-KR" sz="1400" dirty="0"/>
          </a:p>
          <a:p>
            <a:pPr lvl="2">
              <a:buClr>
                <a:srgbClr val="FFC000"/>
              </a:buClr>
            </a:pPr>
            <a:endParaRPr lang="en-US" altLang="ko-KR" sz="1400" b="1" dirty="0"/>
          </a:p>
          <a:p>
            <a:pPr lvl="2">
              <a:buClr>
                <a:srgbClr val="FFC000"/>
              </a:buClr>
            </a:pPr>
            <a:r>
              <a:rPr lang="ko-KR" altLang="en-US" sz="1400" dirty="0"/>
              <a:t>속도 비교</a:t>
            </a:r>
            <a:endParaRPr lang="en-US" altLang="ko-KR" sz="1400" dirty="0"/>
          </a:p>
          <a:p>
            <a:pPr lvl="2">
              <a:buClr>
                <a:srgbClr val="FFC000"/>
              </a:buClr>
            </a:pPr>
            <a:endParaRPr lang="en-US" altLang="ko-KR" sz="1400" dirty="0"/>
          </a:p>
          <a:p>
            <a:pPr lvl="2">
              <a:buClr>
                <a:srgbClr val="FFC000"/>
              </a:buClr>
            </a:pPr>
            <a:r>
              <a:rPr lang="ko-KR" altLang="en-US" sz="1400" dirty="0"/>
              <a:t>전향 보상 성분 유무 비교</a:t>
            </a:r>
            <a:br>
              <a:rPr lang="en-US" altLang="ko-KR" sz="1200" dirty="0"/>
            </a:br>
            <a:endParaRPr lang="en-US" altLang="ko-KR" sz="1200"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29</a:t>
            </a:fld>
            <a:endParaRPr lang="ko-KR" altLang="en-US"/>
          </a:p>
        </p:txBody>
      </p:sp>
      <p:sp>
        <p:nvSpPr>
          <p:cNvPr id="5" name="Rectangle 2">
            <a:extLst>
              <a:ext uri="{FF2B5EF4-FFF2-40B4-BE49-F238E27FC236}">
                <a16:creationId xmlns:a16="http://schemas.microsoft.com/office/drawing/2014/main" id="{3515A6AD-16B3-4CB4-94BD-A008658D8E27}"/>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a:extLst>
              <a:ext uri="{FF2B5EF4-FFF2-40B4-BE49-F238E27FC236}">
                <a16:creationId xmlns:a16="http://schemas.microsoft.com/office/drawing/2014/main" id="{A918ED82-530D-4B3D-BDB7-E41ACF0688E7}"/>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a:extLst>
              <a:ext uri="{FF2B5EF4-FFF2-40B4-BE49-F238E27FC236}">
                <a16:creationId xmlns:a16="http://schemas.microsoft.com/office/drawing/2014/main" id="{B88FC17B-0C62-4575-94AF-6FAFE5DD4963}"/>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9459" name="_x203484000" descr="EMB00001b2c7e86">
            <a:extLst>
              <a:ext uri="{FF2B5EF4-FFF2-40B4-BE49-F238E27FC236}">
                <a16:creationId xmlns:a16="http://schemas.microsoft.com/office/drawing/2014/main" id="{B5EF46EA-6E24-46B7-A42C-FE78BDAB21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12"/>
          <a:stretch/>
        </p:blipFill>
        <p:spPr bwMode="auto">
          <a:xfrm>
            <a:off x="51134" y="3645977"/>
            <a:ext cx="4967951" cy="216058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6">
            <a:extLst>
              <a:ext uri="{FF2B5EF4-FFF2-40B4-BE49-F238E27FC236}">
                <a16:creationId xmlns:a16="http://schemas.microsoft.com/office/drawing/2014/main" id="{4155D758-1E8B-4B05-ABA1-BAF227948BC8}"/>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3" name="TextBox 12">
            <a:extLst>
              <a:ext uri="{FF2B5EF4-FFF2-40B4-BE49-F238E27FC236}">
                <a16:creationId xmlns:a16="http://schemas.microsoft.com/office/drawing/2014/main" id="{7B99D1F5-4982-4F54-8D78-4F42FB21220C}"/>
              </a:ext>
            </a:extLst>
          </p:cNvPr>
          <p:cNvSpPr txBox="1"/>
          <p:nvPr/>
        </p:nvSpPr>
        <p:spPr>
          <a:xfrm>
            <a:off x="2140865" y="5949280"/>
            <a:ext cx="1872208" cy="276999"/>
          </a:xfrm>
          <a:prstGeom prst="rect">
            <a:avLst/>
          </a:prstGeom>
          <a:noFill/>
        </p:spPr>
        <p:txBody>
          <a:bodyPr wrap="square" rtlCol="0">
            <a:spAutoFit/>
          </a:bodyPr>
          <a:lstStyle/>
          <a:p>
            <a:r>
              <a:rPr lang="ko-KR" altLang="en-US" sz="1200" b="0" baseline="0">
                <a:latin typeface="맑은 고딕" panose="020B0503020000020004" pitchFamily="50" charset="-127"/>
                <a:ea typeface="맑은 고딕" panose="020B0503020000020004" pitchFamily="50" charset="-127"/>
              </a:rPr>
              <a:t>센서리스</a:t>
            </a:r>
            <a:endParaRPr lang="ko-KR" altLang="en-US" sz="1200" b="0" baseline="0" dirty="0" err="1">
              <a:latin typeface="맑은 고딕" panose="020B0503020000020004" pitchFamily="50" charset="-127"/>
              <a:ea typeface="맑은 고딕" panose="020B0503020000020004" pitchFamily="50" charset="-127"/>
            </a:endParaRPr>
          </a:p>
        </p:txBody>
      </p:sp>
      <p:sp>
        <p:nvSpPr>
          <p:cNvPr id="18" name="TextBox 17">
            <a:extLst>
              <a:ext uri="{FF2B5EF4-FFF2-40B4-BE49-F238E27FC236}">
                <a16:creationId xmlns:a16="http://schemas.microsoft.com/office/drawing/2014/main" id="{281B9B50-7AA0-44A3-A517-2D95B334657C}"/>
              </a:ext>
            </a:extLst>
          </p:cNvPr>
          <p:cNvSpPr txBox="1"/>
          <p:nvPr/>
        </p:nvSpPr>
        <p:spPr>
          <a:xfrm>
            <a:off x="7158712" y="5936887"/>
            <a:ext cx="1872208" cy="276999"/>
          </a:xfrm>
          <a:prstGeom prst="rect">
            <a:avLst/>
          </a:prstGeom>
          <a:noFill/>
        </p:spPr>
        <p:txBody>
          <a:bodyPr wrap="square" rtlCol="0">
            <a:spAutoFit/>
          </a:bodyPr>
          <a:lstStyle/>
          <a:p>
            <a:r>
              <a:rPr lang="ko-KR" altLang="en-US" sz="1200" b="0" baseline="0" dirty="0" err="1">
                <a:latin typeface="맑은 고딕" panose="020B0503020000020004" pitchFamily="50" charset="-127"/>
                <a:ea typeface="맑은 고딕" panose="020B0503020000020004" pitchFamily="50" charset="-127"/>
              </a:rPr>
              <a:t>엔코더</a:t>
            </a:r>
            <a:endParaRPr lang="ko-KR" alt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564810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_x203485840" descr="EMB00001b2c7e8d">
            <a:extLst>
              <a:ext uri="{FF2B5EF4-FFF2-40B4-BE49-F238E27FC236}">
                <a16:creationId xmlns:a16="http://schemas.microsoft.com/office/drawing/2014/main" id="{71546E9B-B098-483F-AC9B-AEFD3028B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212" y="1916832"/>
            <a:ext cx="8953281" cy="3639545"/>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4. </a:t>
            </a:r>
            <a:r>
              <a:rPr lang="en-US" altLang="ko-KR" dirty="0" err="1"/>
              <a:t>Sensorless</a:t>
            </a:r>
            <a:r>
              <a:rPr lang="en-US" altLang="ko-KR" dirty="0"/>
              <a:t> </a:t>
            </a:r>
            <a:r>
              <a:rPr lang="ko-KR" altLang="en-US" dirty="0"/>
              <a:t>제어</a:t>
            </a:r>
          </a:p>
        </p:txBody>
      </p:sp>
      <p:sp>
        <p:nvSpPr>
          <p:cNvPr id="3" name="내용 개체 틀 2"/>
          <p:cNvSpPr>
            <a:spLocks noGrp="1"/>
          </p:cNvSpPr>
          <p:nvPr>
            <p:ph idx="1"/>
          </p:nvPr>
        </p:nvSpPr>
        <p:spPr>
          <a:xfrm>
            <a:off x="260635" y="716034"/>
            <a:ext cx="9516901" cy="5233246"/>
          </a:xfrm>
        </p:spPr>
        <p:txBody>
          <a:bodyPr/>
          <a:lstStyle/>
          <a:p>
            <a:pPr lvl="1">
              <a:buClr>
                <a:srgbClr val="FF0000"/>
              </a:buClr>
            </a:pPr>
            <a:r>
              <a:rPr lang="en-US" altLang="ko-KR" sz="1600" b="1" dirty="0"/>
              <a:t>4.4 </a:t>
            </a:r>
            <a:r>
              <a:rPr lang="ko-KR" altLang="en-US" sz="1600" b="1" dirty="0"/>
              <a:t>시뮬레이션 결과 </a:t>
            </a:r>
            <a:endParaRPr lang="en-US" altLang="ko-KR" sz="1600" b="1" dirty="0"/>
          </a:p>
          <a:p>
            <a:pPr marL="476250" lvl="1" indent="0">
              <a:buClr>
                <a:srgbClr val="FF0000"/>
              </a:buClr>
              <a:buNone/>
            </a:pPr>
            <a:endParaRPr lang="en-US" altLang="ko-KR" sz="1600" dirty="0"/>
          </a:p>
          <a:p>
            <a:pPr lvl="1">
              <a:buClr>
                <a:srgbClr val="FF0000"/>
              </a:buClr>
            </a:pPr>
            <a:r>
              <a:rPr lang="ko-KR" altLang="en-US" sz="1400" b="1" dirty="0"/>
              <a:t>정상상태 응답 특성</a:t>
            </a:r>
            <a:endParaRPr lang="en-US" altLang="ko-KR" sz="1400" b="1" dirty="0"/>
          </a:p>
          <a:p>
            <a:pPr lvl="2">
              <a:buClr>
                <a:srgbClr val="FFC000"/>
              </a:buClr>
            </a:pPr>
            <a:r>
              <a:rPr lang="ko-KR" altLang="en-US" sz="1200" b="1" dirty="0"/>
              <a:t>정격 속도 </a:t>
            </a:r>
            <a:r>
              <a:rPr lang="en-US" altLang="ko-KR" sz="1200" b="1" dirty="0"/>
              <a:t>= 1450 rpm</a:t>
            </a:r>
            <a:r>
              <a:rPr lang="ko-KR" altLang="en-US" sz="1200" b="1" dirty="0"/>
              <a:t> 에서 시행</a:t>
            </a: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30</a:t>
            </a:fld>
            <a:endParaRPr lang="ko-KR" altLang="en-US"/>
          </a:p>
        </p:txBody>
      </p:sp>
      <p:sp>
        <p:nvSpPr>
          <p:cNvPr id="5" name="Rectangle 2">
            <a:extLst>
              <a:ext uri="{FF2B5EF4-FFF2-40B4-BE49-F238E27FC236}">
                <a16:creationId xmlns:a16="http://schemas.microsoft.com/office/drawing/2014/main" id="{3515A6AD-16B3-4CB4-94BD-A008658D8E27}"/>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TextBox 6">
            <a:extLst>
              <a:ext uri="{FF2B5EF4-FFF2-40B4-BE49-F238E27FC236}">
                <a16:creationId xmlns:a16="http://schemas.microsoft.com/office/drawing/2014/main" id="{55F664DF-0100-4123-928C-8D3894F5D8F4}"/>
              </a:ext>
            </a:extLst>
          </p:cNvPr>
          <p:cNvSpPr txBox="1"/>
          <p:nvPr/>
        </p:nvSpPr>
        <p:spPr>
          <a:xfrm>
            <a:off x="262295" y="4674277"/>
            <a:ext cx="1064568" cy="461665"/>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지령 속도</a:t>
            </a:r>
            <a:endParaRPr lang="en-US" altLang="ko-KR" sz="1200" b="0" baseline="0" dirty="0">
              <a:latin typeface="맑은 고딕" panose="020B0503020000020004" pitchFamily="50" charset="-127"/>
              <a:ea typeface="맑은 고딕" panose="020B0503020000020004" pitchFamily="50" charset="-127"/>
            </a:endParaRPr>
          </a:p>
          <a:p>
            <a:r>
              <a:rPr lang="ko-KR" altLang="en-US" sz="1200" b="0" baseline="0" dirty="0">
                <a:latin typeface="맑은 고딕" panose="020B0503020000020004" pitchFamily="50" charset="-127"/>
                <a:ea typeface="맑은 고딕" panose="020B0503020000020004" pitchFamily="50" charset="-127"/>
              </a:rPr>
              <a:t>추정 속도</a:t>
            </a:r>
          </a:p>
        </p:txBody>
      </p:sp>
      <p:sp>
        <p:nvSpPr>
          <p:cNvPr id="8" name="TextBox 7">
            <a:extLst>
              <a:ext uri="{FF2B5EF4-FFF2-40B4-BE49-F238E27FC236}">
                <a16:creationId xmlns:a16="http://schemas.microsoft.com/office/drawing/2014/main" id="{CD67C898-248D-47F1-89CE-92BE91669576}"/>
              </a:ext>
            </a:extLst>
          </p:cNvPr>
          <p:cNvSpPr txBox="1"/>
          <p:nvPr/>
        </p:nvSpPr>
        <p:spPr>
          <a:xfrm>
            <a:off x="252928" y="2335149"/>
            <a:ext cx="1064568" cy="461665"/>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실제 위상 각</a:t>
            </a:r>
            <a:endParaRPr lang="en-US" altLang="ko-KR" sz="1200" b="0" baseline="0" dirty="0">
              <a:latin typeface="맑은 고딕" panose="020B0503020000020004" pitchFamily="50" charset="-127"/>
              <a:ea typeface="맑은 고딕" panose="020B0503020000020004" pitchFamily="50" charset="-127"/>
            </a:endParaRPr>
          </a:p>
          <a:p>
            <a:r>
              <a:rPr lang="ko-KR" altLang="en-US" sz="1200" b="0" baseline="0" dirty="0">
                <a:latin typeface="맑은 고딕" panose="020B0503020000020004" pitchFamily="50" charset="-127"/>
                <a:ea typeface="맑은 고딕" panose="020B0503020000020004" pitchFamily="50" charset="-127"/>
              </a:rPr>
              <a:t>추정 위상 각</a:t>
            </a:r>
          </a:p>
        </p:txBody>
      </p:sp>
      <p:sp>
        <p:nvSpPr>
          <p:cNvPr id="10" name="TextBox 9">
            <a:extLst>
              <a:ext uri="{FF2B5EF4-FFF2-40B4-BE49-F238E27FC236}">
                <a16:creationId xmlns:a16="http://schemas.microsoft.com/office/drawing/2014/main" id="{E74A3AB8-CD34-41BB-9263-383717C55DAA}"/>
              </a:ext>
            </a:extLst>
          </p:cNvPr>
          <p:cNvSpPr txBox="1"/>
          <p:nvPr/>
        </p:nvSpPr>
        <p:spPr>
          <a:xfrm>
            <a:off x="262295" y="3641658"/>
            <a:ext cx="1299537" cy="276999"/>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추정 위치 오차</a:t>
            </a:r>
          </a:p>
        </p:txBody>
      </p:sp>
      <p:sp>
        <p:nvSpPr>
          <p:cNvPr id="6" name="Rectangle 2">
            <a:extLst>
              <a:ext uri="{FF2B5EF4-FFF2-40B4-BE49-F238E27FC236}">
                <a16:creationId xmlns:a16="http://schemas.microsoft.com/office/drawing/2014/main" id="{8E0942DE-801C-4687-9EDC-EE36F75DDB90}"/>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647276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_x203482960" descr="EMB00001b2c7e91">
            <a:extLst>
              <a:ext uri="{FF2B5EF4-FFF2-40B4-BE49-F238E27FC236}">
                <a16:creationId xmlns:a16="http://schemas.microsoft.com/office/drawing/2014/main" id="{D1355379-4FC6-47E1-9E16-3DC389D39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356" y="2094882"/>
            <a:ext cx="8951910" cy="364755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4. </a:t>
            </a:r>
            <a:r>
              <a:rPr lang="en-US" altLang="ko-KR" dirty="0" err="1"/>
              <a:t>Sensorless</a:t>
            </a:r>
            <a:r>
              <a:rPr lang="en-US" altLang="ko-KR" dirty="0"/>
              <a:t> </a:t>
            </a:r>
            <a:r>
              <a:rPr lang="ko-KR" altLang="en-US" dirty="0"/>
              <a:t>제어</a:t>
            </a:r>
          </a:p>
        </p:txBody>
      </p:sp>
      <p:sp>
        <p:nvSpPr>
          <p:cNvPr id="3" name="내용 개체 틀 2"/>
          <p:cNvSpPr>
            <a:spLocks noGrp="1"/>
          </p:cNvSpPr>
          <p:nvPr>
            <p:ph idx="1"/>
          </p:nvPr>
        </p:nvSpPr>
        <p:spPr>
          <a:xfrm>
            <a:off x="260635" y="716034"/>
            <a:ext cx="9516901" cy="5233246"/>
          </a:xfrm>
        </p:spPr>
        <p:txBody>
          <a:bodyPr/>
          <a:lstStyle/>
          <a:p>
            <a:pPr lvl="1">
              <a:buClr>
                <a:srgbClr val="FF0000"/>
              </a:buClr>
            </a:pPr>
            <a:r>
              <a:rPr lang="en-US" altLang="ko-KR" sz="1600" b="1" dirty="0"/>
              <a:t>4.4 </a:t>
            </a:r>
            <a:r>
              <a:rPr lang="ko-KR" altLang="en-US" sz="1600" b="1" dirty="0"/>
              <a:t>시뮬레이션 결과 </a:t>
            </a:r>
            <a:endParaRPr lang="en-US" altLang="ko-KR" sz="1600" b="1" dirty="0"/>
          </a:p>
          <a:p>
            <a:pPr marL="476250" lvl="1" indent="0">
              <a:buClr>
                <a:srgbClr val="FF0000"/>
              </a:buClr>
              <a:buNone/>
            </a:pPr>
            <a:endParaRPr lang="en-US" altLang="ko-KR" sz="1600" dirty="0"/>
          </a:p>
          <a:p>
            <a:pPr lvl="1">
              <a:buClr>
                <a:srgbClr val="FF0000"/>
              </a:buClr>
            </a:pPr>
            <a:r>
              <a:rPr lang="ko-KR" altLang="en-US" sz="1400" b="1" dirty="0"/>
              <a:t>과도상태 응답 특성</a:t>
            </a:r>
            <a:endParaRPr lang="en-US" altLang="ko-KR" sz="1400" b="1" dirty="0"/>
          </a:p>
          <a:p>
            <a:pPr lvl="2">
              <a:buClr>
                <a:srgbClr val="FFC000"/>
              </a:buClr>
            </a:pPr>
            <a:r>
              <a:rPr lang="ko-KR" altLang="en-US" sz="1200" b="1" dirty="0"/>
              <a:t>정격 속도의 </a:t>
            </a:r>
            <a:r>
              <a:rPr lang="en-US" altLang="ko-KR" sz="1200" b="1" dirty="0"/>
              <a:t>90% -&gt; 100% -&gt; 90% </a:t>
            </a:r>
            <a:r>
              <a:rPr lang="ko-KR" altLang="en-US" sz="1200" b="1" dirty="0"/>
              <a:t>속도 지령 변화</a:t>
            </a:r>
            <a:r>
              <a:rPr lang="en-US" altLang="ko-KR" sz="1200" b="1" dirty="0"/>
              <a:t> </a:t>
            </a:r>
          </a:p>
          <a:p>
            <a:pPr lvl="2">
              <a:buClr>
                <a:srgbClr val="FFC000"/>
              </a:buClr>
            </a:pPr>
            <a:r>
              <a:rPr lang="en-US" altLang="ko-KR" sz="1200" b="1" dirty="0"/>
              <a:t>4.1% </a:t>
            </a:r>
            <a:r>
              <a:rPr lang="ko-KR" altLang="en-US" sz="1200" b="1" dirty="0"/>
              <a:t>부하 토크 인가</a:t>
            </a: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31</a:t>
            </a:fld>
            <a:endParaRPr lang="ko-KR" altLang="en-US"/>
          </a:p>
        </p:txBody>
      </p:sp>
      <p:sp>
        <p:nvSpPr>
          <p:cNvPr id="5" name="Rectangle 2">
            <a:extLst>
              <a:ext uri="{FF2B5EF4-FFF2-40B4-BE49-F238E27FC236}">
                <a16:creationId xmlns:a16="http://schemas.microsoft.com/office/drawing/2014/main" id="{3515A6AD-16B3-4CB4-94BD-A008658D8E27}"/>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TextBox 6">
            <a:extLst>
              <a:ext uri="{FF2B5EF4-FFF2-40B4-BE49-F238E27FC236}">
                <a16:creationId xmlns:a16="http://schemas.microsoft.com/office/drawing/2014/main" id="{55F664DF-0100-4123-928C-8D3894F5D8F4}"/>
              </a:ext>
            </a:extLst>
          </p:cNvPr>
          <p:cNvSpPr txBox="1"/>
          <p:nvPr/>
        </p:nvSpPr>
        <p:spPr>
          <a:xfrm>
            <a:off x="143150" y="2415411"/>
            <a:ext cx="1064568" cy="461665"/>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지령 속도</a:t>
            </a:r>
            <a:endParaRPr lang="en-US" altLang="ko-KR" sz="1200" b="0" baseline="0" dirty="0">
              <a:latin typeface="맑은 고딕" panose="020B0503020000020004" pitchFamily="50" charset="-127"/>
              <a:ea typeface="맑은 고딕" panose="020B0503020000020004" pitchFamily="50" charset="-127"/>
            </a:endParaRPr>
          </a:p>
          <a:p>
            <a:r>
              <a:rPr lang="ko-KR" altLang="en-US" sz="1200" b="0" baseline="0" dirty="0">
                <a:latin typeface="맑은 고딕" panose="020B0503020000020004" pitchFamily="50" charset="-127"/>
                <a:ea typeface="맑은 고딕" panose="020B0503020000020004" pitchFamily="50" charset="-127"/>
              </a:rPr>
              <a:t>추정 속도</a:t>
            </a:r>
          </a:p>
        </p:txBody>
      </p:sp>
      <p:sp>
        <p:nvSpPr>
          <p:cNvPr id="10" name="TextBox 9">
            <a:extLst>
              <a:ext uri="{FF2B5EF4-FFF2-40B4-BE49-F238E27FC236}">
                <a16:creationId xmlns:a16="http://schemas.microsoft.com/office/drawing/2014/main" id="{E74A3AB8-CD34-41BB-9263-383717C55DAA}"/>
              </a:ext>
            </a:extLst>
          </p:cNvPr>
          <p:cNvSpPr txBox="1"/>
          <p:nvPr/>
        </p:nvSpPr>
        <p:spPr>
          <a:xfrm>
            <a:off x="143150" y="4941168"/>
            <a:ext cx="1299537" cy="276999"/>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추정 위치 오차</a:t>
            </a:r>
          </a:p>
        </p:txBody>
      </p:sp>
      <p:sp>
        <p:nvSpPr>
          <p:cNvPr id="6" name="Rectangle 2">
            <a:extLst>
              <a:ext uri="{FF2B5EF4-FFF2-40B4-BE49-F238E27FC236}">
                <a16:creationId xmlns:a16="http://schemas.microsoft.com/office/drawing/2014/main" id="{8E0942DE-801C-4687-9EDC-EE36F75DDB90}"/>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2">
            <a:extLst>
              <a:ext uri="{FF2B5EF4-FFF2-40B4-BE49-F238E27FC236}">
                <a16:creationId xmlns:a16="http://schemas.microsoft.com/office/drawing/2014/main" id="{F781DD22-E821-4481-9EA5-9F957015928F}"/>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3" name="TextBox 12">
            <a:extLst>
              <a:ext uri="{FF2B5EF4-FFF2-40B4-BE49-F238E27FC236}">
                <a16:creationId xmlns:a16="http://schemas.microsoft.com/office/drawing/2014/main" id="{75926A81-3095-4F87-A0FE-4C78B5356182}"/>
              </a:ext>
            </a:extLst>
          </p:cNvPr>
          <p:cNvSpPr txBox="1"/>
          <p:nvPr/>
        </p:nvSpPr>
        <p:spPr>
          <a:xfrm>
            <a:off x="143150" y="3332657"/>
            <a:ext cx="1425474" cy="276999"/>
          </a:xfrm>
          <a:prstGeom prst="rect">
            <a:avLst/>
          </a:prstGeom>
          <a:noFill/>
        </p:spPr>
        <p:txBody>
          <a:bodyPr wrap="square" rtlCol="0">
            <a:spAutoFit/>
          </a:bodyPr>
          <a:lstStyle/>
          <a:p>
            <a:r>
              <a:rPr lang="ko-KR" altLang="en-US" sz="1200" b="0" baseline="0">
                <a:latin typeface="맑은 고딕" panose="020B0503020000020004" pitchFamily="50" charset="-127"/>
                <a:ea typeface="맑은 고딕" panose="020B0503020000020004" pitchFamily="50" charset="-127"/>
              </a:rPr>
              <a:t>추정 속도 오차</a:t>
            </a:r>
            <a:endParaRPr lang="ko-KR" altLang="en-US" sz="1200" b="0" baseline="0" dirty="0">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60B8C4-F633-4AEC-99B9-C3F02CF499E7}"/>
                  </a:ext>
                </a:extLst>
              </p:cNvPr>
              <p:cNvSpPr txBox="1"/>
              <p:nvPr/>
            </p:nvSpPr>
            <p:spPr>
              <a:xfrm>
                <a:off x="143150" y="4169705"/>
                <a:ext cx="1425474" cy="369332"/>
              </a:xfrm>
              <a:prstGeom prst="rect">
                <a:avLst/>
              </a:prstGeom>
              <a:noFill/>
            </p:spPr>
            <p:txBody>
              <a:bodyPr wrap="square" rtlCol="0">
                <a:spAutoFit/>
              </a:bodyPr>
              <a:lstStyle/>
              <a:p>
                <a14:m>
                  <m:oMath xmlns:m="http://schemas.openxmlformats.org/officeDocument/2006/math">
                    <m:r>
                      <a:rPr lang="ko-KR" altLang="en-US" b="0" i="1" baseline="0" smtClean="0">
                        <a:latin typeface="Cambria Math" panose="02040503050406030204" pitchFamily="18" charset="0"/>
                        <a:ea typeface="맑은 고딕" panose="020B0503020000020004" pitchFamily="50" charset="-127"/>
                      </a:rPr>
                      <m:t>𝛾</m:t>
                    </m:r>
                    <m:r>
                      <a:rPr lang="en-US" altLang="ko-KR" b="0" i="1" baseline="0" smtClean="0">
                        <a:latin typeface="Cambria Math" panose="02040503050406030204" pitchFamily="18" charset="0"/>
                        <a:ea typeface="맑은 고딕" panose="020B0503020000020004" pitchFamily="50" charset="-127"/>
                      </a:rPr>
                      <m:t>−</m:t>
                    </m:r>
                    <m:r>
                      <a:rPr lang="ko-KR" altLang="en-US" b="0" i="1" baseline="0" smtClean="0">
                        <a:latin typeface="Cambria Math" panose="02040503050406030204" pitchFamily="18" charset="0"/>
                        <a:ea typeface="맑은 고딕" panose="020B0503020000020004" pitchFamily="50" charset="-127"/>
                      </a:rPr>
                      <m:t>𝛿</m:t>
                    </m:r>
                  </m:oMath>
                </a14:m>
                <a:r>
                  <a:rPr lang="ko-KR" altLang="en-US" b="0" baseline="0" dirty="0">
                    <a:latin typeface="맑은 고딕" panose="020B0503020000020004" pitchFamily="50" charset="-127"/>
                    <a:ea typeface="맑은 고딕" panose="020B0503020000020004" pitchFamily="50" charset="-127"/>
                  </a:rPr>
                  <a:t> </a:t>
                </a:r>
                <a:r>
                  <a:rPr lang="ko-KR" altLang="en-US" sz="1200" b="0" baseline="0" dirty="0">
                    <a:latin typeface="맑은 고딕" panose="020B0503020000020004" pitchFamily="50" charset="-127"/>
                    <a:ea typeface="맑은 고딕" panose="020B0503020000020004" pitchFamily="50" charset="-127"/>
                  </a:rPr>
                  <a:t>전류</a:t>
                </a:r>
              </a:p>
            </p:txBody>
          </p:sp>
        </mc:Choice>
        <mc:Fallback xmlns="">
          <p:sp>
            <p:nvSpPr>
              <p:cNvPr id="14" name="TextBox 13">
                <a:extLst>
                  <a:ext uri="{FF2B5EF4-FFF2-40B4-BE49-F238E27FC236}">
                    <a16:creationId xmlns:a16="http://schemas.microsoft.com/office/drawing/2014/main" id="{9160B8C4-F633-4AEC-99B9-C3F02CF499E7}"/>
                  </a:ext>
                </a:extLst>
              </p:cNvPr>
              <p:cNvSpPr txBox="1">
                <a:spLocks noRot="1" noChangeAspect="1" noMove="1" noResize="1" noEditPoints="1" noAdjustHandles="1" noChangeArrowheads="1" noChangeShapeType="1" noTextEdit="1"/>
              </p:cNvSpPr>
              <p:nvPr/>
            </p:nvSpPr>
            <p:spPr>
              <a:xfrm>
                <a:off x="143150" y="4169705"/>
                <a:ext cx="1425474" cy="369332"/>
              </a:xfrm>
              <a:prstGeom prst="rect">
                <a:avLst/>
              </a:prstGeom>
              <a:blipFill>
                <a:blip r:embed="rId4"/>
                <a:stretch>
                  <a:fillRect b="-6557"/>
                </a:stretch>
              </a:blipFill>
            </p:spPr>
            <p:txBody>
              <a:bodyPr/>
              <a:lstStyle/>
              <a:p>
                <a:r>
                  <a:rPr lang="ko-KR" altLang="en-US">
                    <a:noFill/>
                  </a:rPr>
                  <a:t> </a:t>
                </a:r>
              </a:p>
            </p:txBody>
          </p:sp>
        </mc:Fallback>
      </mc:AlternateContent>
      <p:graphicFrame>
        <p:nvGraphicFramePr>
          <p:cNvPr id="11" name="개체 10">
            <a:extLst>
              <a:ext uri="{FF2B5EF4-FFF2-40B4-BE49-F238E27FC236}">
                <a16:creationId xmlns:a16="http://schemas.microsoft.com/office/drawing/2014/main" id="{0D41A2FC-C67D-4DE5-9D97-5628DD17A48C}"/>
              </a:ext>
            </a:extLst>
          </p:cNvPr>
          <p:cNvGraphicFramePr>
            <a:graphicFrameLocks noChangeAspect="1"/>
          </p:cNvGraphicFramePr>
          <p:nvPr>
            <p:extLst>
              <p:ext uri="{D42A27DB-BD31-4B8C-83A1-F6EECF244321}">
                <p14:modId xmlns:p14="http://schemas.microsoft.com/office/powerpoint/2010/main" val="3549241372"/>
              </p:ext>
            </p:extLst>
          </p:nvPr>
        </p:nvGraphicFramePr>
        <p:xfrm>
          <a:off x="4514850" y="2473325"/>
          <a:ext cx="114300" cy="177800"/>
        </p:xfrm>
        <a:graphic>
          <a:graphicData uri="http://schemas.openxmlformats.org/presentationml/2006/ole">
            <mc:AlternateContent xmlns:mc="http://schemas.openxmlformats.org/markup-compatibility/2006">
              <mc:Choice xmlns:v="urn:schemas-microsoft-com:vml" Requires="v">
                <p:oleObj spid="_x0000_s21522" name="Equation" r:id="rId5" imgW="114120" imgH="177480" progId="Equation.DSMT4">
                  <p:embed/>
                </p:oleObj>
              </mc:Choice>
              <mc:Fallback>
                <p:oleObj name="Equation" r:id="rId5" imgW="114120" imgH="177480" progId="Equation.DSMT4">
                  <p:embed/>
                  <p:pic>
                    <p:nvPicPr>
                      <p:cNvPr id="0" name=""/>
                      <p:cNvPicPr/>
                      <p:nvPr/>
                    </p:nvPicPr>
                    <p:blipFill>
                      <a:blip r:embed="rId6"/>
                      <a:stretch>
                        <a:fillRect/>
                      </a:stretch>
                    </p:blipFill>
                    <p:spPr>
                      <a:xfrm>
                        <a:off x="4514850" y="2473325"/>
                        <a:ext cx="114300" cy="1778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DAFD1E-BF04-4711-A8C4-C9D5A47E1EEE}"/>
                  </a:ext>
                </a:extLst>
              </p:cNvPr>
              <p:cNvSpPr txBox="1"/>
              <p:nvPr/>
            </p:nvSpPr>
            <p:spPr>
              <a:xfrm>
                <a:off x="6321152" y="1401555"/>
                <a:ext cx="3241046" cy="461665"/>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최대 추정 위치 오차</a:t>
                </a:r>
                <a:r>
                  <a:rPr lang="en-US" altLang="ko-KR" sz="1200" b="0" baseline="0" dirty="0">
                    <a:latin typeface="맑은 고딕" panose="020B0503020000020004" pitchFamily="50" charset="-127"/>
                    <a:ea typeface="맑은 고딕" panose="020B0503020000020004" pitchFamily="50" charset="-127"/>
                  </a:rPr>
                  <a:t>: 6.99</a:t>
                </a:r>
                <a14:m>
                  <m:oMath xmlns:m="http://schemas.openxmlformats.org/officeDocument/2006/math">
                    <m:r>
                      <a:rPr lang="en-US" altLang="ko-KR" sz="1200" b="0" i="1" baseline="0" smtClean="0">
                        <a:latin typeface="Cambria Math" panose="02040503050406030204" pitchFamily="18" charset="0"/>
                        <a:ea typeface="Cambria Math" panose="02040503050406030204" pitchFamily="18" charset="0"/>
                      </a:rPr>
                      <m:t>°</m:t>
                    </m:r>
                  </m:oMath>
                </a14:m>
                <a:endParaRPr lang="en-US" altLang="ko-KR" sz="1200" b="0" baseline="0" dirty="0">
                  <a:latin typeface="맑은 고딕" panose="020B0503020000020004" pitchFamily="50" charset="-127"/>
                  <a:ea typeface="맑은 고딕" panose="020B0503020000020004" pitchFamily="50" charset="-127"/>
                </a:endParaRPr>
              </a:p>
              <a:p>
                <a:r>
                  <a:rPr lang="ko-KR" altLang="en-US" sz="1200" b="0" baseline="0" dirty="0">
                    <a:latin typeface="맑은 고딕" panose="020B0503020000020004" pitchFamily="50" charset="-127"/>
                    <a:ea typeface="맑은 고딕" panose="020B0503020000020004" pitchFamily="50" charset="-127"/>
                  </a:rPr>
                  <a:t>최대 추정 속도 오차</a:t>
                </a:r>
                <a:r>
                  <a:rPr lang="en-US" altLang="ko-KR" sz="1200" b="0" baseline="0" dirty="0">
                    <a:latin typeface="맑은 고딕" panose="020B0503020000020004" pitchFamily="50" charset="-127"/>
                    <a:ea typeface="맑은 고딕" panose="020B0503020000020004" pitchFamily="50" charset="-127"/>
                  </a:rPr>
                  <a:t>: 143 r/min</a:t>
                </a:r>
                <a:endParaRPr lang="ko-KR" altLang="en-US" sz="1200" b="0" baseline="0" dirty="0" err="1">
                  <a:latin typeface="맑은 고딕" panose="020B0503020000020004" pitchFamily="50" charset="-127"/>
                  <a:ea typeface="맑은 고딕" panose="020B0503020000020004" pitchFamily="50" charset="-127"/>
                </a:endParaRPr>
              </a:p>
            </p:txBody>
          </p:sp>
        </mc:Choice>
        <mc:Fallback xmlns="">
          <p:sp>
            <p:nvSpPr>
              <p:cNvPr id="12" name="TextBox 11">
                <a:extLst>
                  <a:ext uri="{FF2B5EF4-FFF2-40B4-BE49-F238E27FC236}">
                    <a16:creationId xmlns:a16="http://schemas.microsoft.com/office/drawing/2014/main" id="{CEDAFD1E-BF04-4711-A8C4-C9D5A47E1EEE}"/>
                  </a:ext>
                </a:extLst>
              </p:cNvPr>
              <p:cNvSpPr txBox="1">
                <a:spLocks noRot="1" noChangeAspect="1" noMove="1" noResize="1" noEditPoints="1" noAdjustHandles="1" noChangeArrowheads="1" noChangeShapeType="1" noTextEdit="1"/>
              </p:cNvSpPr>
              <p:nvPr/>
            </p:nvSpPr>
            <p:spPr>
              <a:xfrm>
                <a:off x="6321152" y="1401555"/>
                <a:ext cx="3241046" cy="461665"/>
              </a:xfrm>
              <a:prstGeom prst="rect">
                <a:avLst/>
              </a:prstGeom>
              <a:blipFill>
                <a:blip r:embed="rId7"/>
                <a:stretch>
                  <a:fillRect l="-188" t="-2632" b="-92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07693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4. </a:t>
            </a:r>
            <a:r>
              <a:rPr lang="en-US" altLang="ko-KR" dirty="0" err="1"/>
              <a:t>Sensorless</a:t>
            </a:r>
            <a:r>
              <a:rPr lang="en-US" altLang="ko-KR" dirty="0"/>
              <a:t> </a:t>
            </a:r>
            <a:r>
              <a:rPr lang="ko-KR" altLang="en-US" dirty="0"/>
              <a:t>제어</a:t>
            </a:r>
          </a:p>
        </p:txBody>
      </p:sp>
      <p:sp>
        <p:nvSpPr>
          <p:cNvPr id="3" name="내용 개체 틀 2"/>
          <p:cNvSpPr>
            <a:spLocks noGrp="1"/>
          </p:cNvSpPr>
          <p:nvPr>
            <p:ph idx="1"/>
          </p:nvPr>
        </p:nvSpPr>
        <p:spPr>
          <a:xfrm>
            <a:off x="260635" y="716034"/>
            <a:ext cx="9516901" cy="5233246"/>
          </a:xfrm>
        </p:spPr>
        <p:txBody>
          <a:bodyPr/>
          <a:lstStyle/>
          <a:p>
            <a:pPr lvl="1">
              <a:buClr>
                <a:srgbClr val="FF0000"/>
              </a:buClr>
            </a:pPr>
            <a:r>
              <a:rPr lang="en-US" altLang="ko-KR" sz="1600" b="1" dirty="0"/>
              <a:t>4.4 </a:t>
            </a:r>
            <a:r>
              <a:rPr lang="ko-KR" altLang="en-US" sz="1600" b="1" dirty="0"/>
              <a:t>시뮬레이션 결과 </a:t>
            </a:r>
            <a:endParaRPr lang="en-US" altLang="ko-KR" sz="1600" b="1" dirty="0"/>
          </a:p>
          <a:p>
            <a:pPr marL="476250" lvl="1" indent="0">
              <a:buClr>
                <a:srgbClr val="FF0000"/>
              </a:buClr>
              <a:buNone/>
            </a:pPr>
            <a:endParaRPr lang="en-US" altLang="ko-KR" sz="1600" dirty="0"/>
          </a:p>
          <a:p>
            <a:pPr lvl="1">
              <a:buClr>
                <a:srgbClr val="FF0000"/>
              </a:buClr>
            </a:pPr>
            <a:r>
              <a:rPr lang="ko-KR" altLang="en-US" sz="1400" b="1" dirty="0"/>
              <a:t>정상상태 응답 특성</a:t>
            </a:r>
            <a:endParaRPr lang="en-US" altLang="ko-KR" sz="1400" b="1" dirty="0"/>
          </a:p>
          <a:p>
            <a:pPr lvl="2">
              <a:buClr>
                <a:srgbClr val="FFC000"/>
              </a:buClr>
            </a:pPr>
            <a:r>
              <a:rPr lang="ko-KR" altLang="en-US" sz="1200" b="1" dirty="0"/>
              <a:t>정격 속도 </a:t>
            </a:r>
            <a:r>
              <a:rPr lang="en-US" altLang="ko-KR" sz="1200" b="1" dirty="0"/>
              <a:t>= 900 rpm</a:t>
            </a:r>
            <a:r>
              <a:rPr lang="ko-KR" altLang="en-US" sz="1200" b="1" dirty="0"/>
              <a:t> 에서 시행</a:t>
            </a: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32</a:t>
            </a:fld>
            <a:endParaRPr lang="ko-KR" altLang="en-US"/>
          </a:p>
        </p:txBody>
      </p:sp>
      <p:sp>
        <p:nvSpPr>
          <p:cNvPr id="5" name="Rectangle 2">
            <a:extLst>
              <a:ext uri="{FF2B5EF4-FFF2-40B4-BE49-F238E27FC236}">
                <a16:creationId xmlns:a16="http://schemas.microsoft.com/office/drawing/2014/main" id="{3515A6AD-16B3-4CB4-94BD-A008658D8E27}"/>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a:extLst>
              <a:ext uri="{FF2B5EF4-FFF2-40B4-BE49-F238E27FC236}">
                <a16:creationId xmlns:a16="http://schemas.microsoft.com/office/drawing/2014/main" id="{8E0942DE-801C-4687-9EDC-EE36F75DDB90}"/>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4" name="그림 13">
            <a:extLst>
              <a:ext uri="{FF2B5EF4-FFF2-40B4-BE49-F238E27FC236}">
                <a16:creationId xmlns:a16="http://schemas.microsoft.com/office/drawing/2014/main" id="{10FB55B3-30B1-4D19-8D6F-B334036B9E7E}"/>
              </a:ext>
            </a:extLst>
          </p:cNvPr>
          <p:cNvPicPr>
            <a:picLocks noChangeAspect="1"/>
          </p:cNvPicPr>
          <p:nvPr/>
        </p:nvPicPr>
        <p:blipFill>
          <a:blip r:embed="rId2"/>
          <a:stretch>
            <a:fillRect/>
          </a:stretch>
        </p:blipFill>
        <p:spPr>
          <a:xfrm>
            <a:off x="1339037" y="2243661"/>
            <a:ext cx="7710525" cy="3755843"/>
          </a:xfrm>
          <a:prstGeom prst="rect">
            <a:avLst/>
          </a:prstGeom>
        </p:spPr>
      </p:pic>
      <p:pic>
        <p:nvPicPr>
          <p:cNvPr id="13" name="그림 12">
            <a:extLst>
              <a:ext uri="{FF2B5EF4-FFF2-40B4-BE49-F238E27FC236}">
                <a16:creationId xmlns:a16="http://schemas.microsoft.com/office/drawing/2014/main" id="{6EF6070B-BB63-4E6D-B503-922E96918B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1270" y="168204"/>
            <a:ext cx="2552168" cy="2324692"/>
          </a:xfrm>
          <a:prstGeom prst="rect">
            <a:avLst/>
          </a:prstGeom>
        </p:spPr>
      </p:pic>
      <p:sp>
        <p:nvSpPr>
          <p:cNvPr id="19" name="TextBox 18">
            <a:extLst>
              <a:ext uri="{FF2B5EF4-FFF2-40B4-BE49-F238E27FC236}">
                <a16:creationId xmlns:a16="http://schemas.microsoft.com/office/drawing/2014/main" id="{99AB448D-560B-4F0D-AB4C-75C6E2518404}"/>
              </a:ext>
            </a:extLst>
          </p:cNvPr>
          <p:cNvSpPr txBox="1"/>
          <p:nvPr/>
        </p:nvSpPr>
        <p:spPr>
          <a:xfrm>
            <a:off x="144127" y="2636912"/>
            <a:ext cx="1064568" cy="461665"/>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지령 속도</a:t>
            </a:r>
            <a:endParaRPr lang="en-US" altLang="ko-KR" sz="1200" b="0" baseline="0" dirty="0">
              <a:latin typeface="맑은 고딕" panose="020B0503020000020004" pitchFamily="50" charset="-127"/>
              <a:ea typeface="맑은 고딕" panose="020B0503020000020004" pitchFamily="50" charset="-127"/>
            </a:endParaRPr>
          </a:p>
          <a:p>
            <a:r>
              <a:rPr lang="ko-KR" altLang="en-US" sz="1200" b="0" baseline="0" dirty="0">
                <a:latin typeface="맑은 고딕" panose="020B0503020000020004" pitchFamily="50" charset="-127"/>
                <a:ea typeface="맑은 고딕" panose="020B0503020000020004" pitchFamily="50" charset="-127"/>
              </a:rPr>
              <a:t>추정 속도</a:t>
            </a:r>
          </a:p>
        </p:txBody>
      </p:sp>
      <p:sp>
        <p:nvSpPr>
          <p:cNvPr id="20" name="TextBox 19">
            <a:extLst>
              <a:ext uri="{FF2B5EF4-FFF2-40B4-BE49-F238E27FC236}">
                <a16:creationId xmlns:a16="http://schemas.microsoft.com/office/drawing/2014/main" id="{259F3C8C-5DC8-4BDE-A46B-CF940668B0C3}"/>
              </a:ext>
            </a:extLst>
          </p:cNvPr>
          <p:cNvSpPr txBox="1"/>
          <p:nvPr/>
        </p:nvSpPr>
        <p:spPr>
          <a:xfrm>
            <a:off x="144127" y="5162669"/>
            <a:ext cx="1299537" cy="276999"/>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추정 위치 오차</a:t>
            </a:r>
          </a:p>
        </p:txBody>
      </p:sp>
      <p:sp>
        <p:nvSpPr>
          <p:cNvPr id="21" name="TextBox 20">
            <a:extLst>
              <a:ext uri="{FF2B5EF4-FFF2-40B4-BE49-F238E27FC236}">
                <a16:creationId xmlns:a16="http://schemas.microsoft.com/office/drawing/2014/main" id="{E9EF0FFD-C0C6-4B46-87BD-880563F7D63F}"/>
              </a:ext>
            </a:extLst>
          </p:cNvPr>
          <p:cNvSpPr txBox="1"/>
          <p:nvPr/>
        </p:nvSpPr>
        <p:spPr>
          <a:xfrm>
            <a:off x="144127" y="3554158"/>
            <a:ext cx="1425474" cy="276999"/>
          </a:xfrm>
          <a:prstGeom prst="rect">
            <a:avLst/>
          </a:prstGeom>
          <a:noFill/>
        </p:spPr>
        <p:txBody>
          <a:bodyPr wrap="square" rtlCol="0">
            <a:spAutoFit/>
          </a:bodyPr>
          <a:lstStyle/>
          <a:p>
            <a:r>
              <a:rPr lang="ko-KR" altLang="en-US" sz="1200" b="0" baseline="0">
                <a:latin typeface="맑은 고딕" panose="020B0503020000020004" pitchFamily="50" charset="-127"/>
                <a:ea typeface="맑은 고딕" panose="020B0503020000020004" pitchFamily="50" charset="-127"/>
              </a:rPr>
              <a:t>추정 속도 오차</a:t>
            </a:r>
            <a:endParaRPr lang="ko-KR" altLang="en-US" sz="1200" b="0" baseline="0" dirty="0">
              <a:latin typeface="맑은 고딕" panose="020B0503020000020004" pitchFamily="50" charset="-127"/>
              <a:ea typeface="맑은 고딕" panose="020B0503020000020004" pitchFamily="50" charset="-127"/>
            </a:endParaRPr>
          </a:p>
        </p:txBody>
      </p:sp>
      <p:sp>
        <p:nvSpPr>
          <p:cNvPr id="23" name="TextBox 22">
            <a:extLst>
              <a:ext uri="{FF2B5EF4-FFF2-40B4-BE49-F238E27FC236}">
                <a16:creationId xmlns:a16="http://schemas.microsoft.com/office/drawing/2014/main" id="{4A60C0E1-2D29-41C4-8E4D-319F695258A5}"/>
              </a:ext>
            </a:extLst>
          </p:cNvPr>
          <p:cNvSpPr txBox="1"/>
          <p:nvPr/>
        </p:nvSpPr>
        <p:spPr>
          <a:xfrm>
            <a:off x="144127" y="4242530"/>
            <a:ext cx="1064568" cy="461665"/>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실제 위상 각</a:t>
            </a:r>
            <a:endParaRPr lang="en-US" altLang="ko-KR" sz="1200" b="0" baseline="0" dirty="0">
              <a:latin typeface="맑은 고딕" panose="020B0503020000020004" pitchFamily="50" charset="-127"/>
              <a:ea typeface="맑은 고딕" panose="020B0503020000020004" pitchFamily="50" charset="-127"/>
            </a:endParaRPr>
          </a:p>
          <a:p>
            <a:r>
              <a:rPr lang="ko-KR" altLang="en-US" sz="1200" b="0" baseline="0" dirty="0">
                <a:latin typeface="맑은 고딕" panose="020B0503020000020004" pitchFamily="50" charset="-127"/>
                <a:ea typeface="맑은 고딕" panose="020B0503020000020004" pitchFamily="50" charset="-127"/>
              </a:rPr>
              <a:t>추정 위상 각</a:t>
            </a:r>
          </a:p>
        </p:txBody>
      </p:sp>
    </p:spTree>
    <p:extLst>
      <p:ext uri="{BB962C8B-B14F-4D97-AF65-F5344CB8AC3E}">
        <p14:creationId xmlns:p14="http://schemas.microsoft.com/office/powerpoint/2010/main" val="788052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_x229041896" descr="EMB00001b2c7eba">
            <a:extLst>
              <a:ext uri="{FF2B5EF4-FFF2-40B4-BE49-F238E27FC236}">
                <a16:creationId xmlns:a16="http://schemas.microsoft.com/office/drawing/2014/main" id="{ABF7529E-8473-4E63-9A75-8B51AF024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8" y="1983394"/>
            <a:ext cx="8845434" cy="3907904"/>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4. </a:t>
            </a:r>
            <a:r>
              <a:rPr lang="en-US" altLang="ko-KR" dirty="0" err="1"/>
              <a:t>Sensorless</a:t>
            </a:r>
            <a:r>
              <a:rPr lang="en-US" altLang="ko-KR" dirty="0"/>
              <a:t> </a:t>
            </a:r>
            <a:r>
              <a:rPr lang="ko-KR" altLang="en-US" dirty="0"/>
              <a:t>제어</a:t>
            </a:r>
          </a:p>
        </p:txBody>
      </p:sp>
      <p:sp>
        <p:nvSpPr>
          <p:cNvPr id="3" name="내용 개체 틀 2"/>
          <p:cNvSpPr>
            <a:spLocks noGrp="1"/>
          </p:cNvSpPr>
          <p:nvPr>
            <p:ph idx="1"/>
          </p:nvPr>
        </p:nvSpPr>
        <p:spPr>
          <a:xfrm>
            <a:off x="260635" y="716034"/>
            <a:ext cx="9516901" cy="5233246"/>
          </a:xfrm>
        </p:spPr>
        <p:txBody>
          <a:bodyPr/>
          <a:lstStyle/>
          <a:p>
            <a:pPr lvl="1">
              <a:buClr>
                <a:srgbClr val="FF0000"/>
              </a:buClr>
            </a:pPr>
            <a:r>
              <a:rPr lang="en-US" altLang="ko-KR" sz="1600" b="1" dirty="0"/>
              <a:t>4.4 </a:t>
            </a:r>
            <a:r>
              <a:rPr lang="ko-KR" altLang="en-US" sz="1600" b="1" dirty="0"/>
              <a:t>시뮬레이션 결과 </a:t>
            </a:r>
            <a:endParaRPr lang="en-US" altLang="ko-KR" sz="1600" b="1" dirty="0"/>
          </a:p>
          <a:p>
            <a:pPr marL="476250" lvl="1" indent="0">
              <a:buClr>
                <a:srgbClr val="FF0000"/>
              </a:buClr>
              <a:buNone/>
            </a:pPr>
            <a:endParaRPr lang="en-US" altLang="ko-KR" sz="1600" dirty="0"/>
          </a:p>
          <a:p>
            <a:pPr lvl="1">
              <a:buClr>
                <a:srgbClr val="FF0000"/>
              </a:buClr>
            </a:pPr>
            <a:r>
              <a:rPr lang="ko-KR" altLang="en-US" sz="1400" b="1" dirty="0"/>
              <a:t>과도상태 응답 특성</a:t>
            </a:r>
            <a:endParaRPr lang="en-US" altLang="ko-KR" sz="1400" b="1" dirty="0"/>
          </a:p>
          <a:p>
            <a:pPr lvl="2">
              <a:buClr>
                <a:srgbClr val="FFC000"/>
              </a:buClr>
            </a:pPr>
            <a:r>
              <a:rPr lang="ko-KR" altLang="en-US" sz="1200" b="1" dirty="0"/>
              <a:t>정격 속도의 </a:t>
            </a:r>
            <a:r>
              <a:rPr lang="en-US" altLang="ko-KR" sz="1200" b="1" dirty="0"/>
              <a:t>90% -&gt; 100% -&gt; 90% </a:t>
            </a:r>
            <a:r>
              <a:rPr lang="ko-KR" altLang="en-US" sz="1200" b="1" dirty="0"/>
              <a:t>속도 지령 변화</a:t>
            </a:r>
            <a:r>
              <a:rPr lang="en-US" altLang="ko-KR" sz="1200" b="1" dirty="0"/>
              <a:t> </a:t>
            </a:r>
          </a:p>
          <a:p>
            <a:pPr lvl="2">
              <a:buClr>
                <a:srgbClr val="FFC000"/>
              </a:buClr>
            </a:pPr>
            <a:r>
              <a:rPr lang="en-US" altLang="ko-KR" sz="1200" b="1" dirty="0"/>
              <a:t>8.6% </a:t>
            </a:r>
            <a:r>
              <a:rPr lang="ko-KR" altLang="en-US" sz="1200" b="1" dirty="0"/>
              <a:t>부하 토크 인가</a:t>
            </a: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33</a:t>
            </a:fld>
            <a:endParaRPr lang="ko-KR" altLang="en-US"/>
          </a:p>
        </p:txBody>
      </p:sp>
      <p:sp>
        <p:nvSpPr>
          <p:cNvPr id="5" name="Rectangle 2">
            <a:extLst>
              <a:ext uri="{FF2B5EF4-FFF2-40B4-BE49-F238E27FC236}">
                <a16:creationId xmlns:a16="http://schemas.microsoft.com/office/drawing/2014/main" id="{3515A6AD-16B3-4CB4-94BD-A008658D8E27}"/>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a:extLst>
              <a:ext uri="{FF2B5EF4-FFF2-40B4-BE49-F238E27FC236}">
                <a16:creationId xmlns:a16="http://schemas.microsoft.com/office/drawing/2014/main" id="{8E0942DE-801C-4687-9EDC-EE36F75DDB90}"/>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9" name="TextBox 18">
            <a:extLst>
              <a:ext uri="{FF2B5EF4-FFF2-40B4-BE49-F238E27FC236}">
                <a16:creationId xmlns:a16="http://schemas.microsoft.com/office/drawing/2014/main" id="{99AB448D-560B-4F0D-AB4C-75C6E2518404}"/>
              </a:ext>
            </a:extLst>
          </p:cNvPr>
          <p:cNvSpPr txBox="1"/>
          <p:nvPr/>
        </p:nvSpPr>
        <p:spPr>
          <a:xfrm>
            <a:off x="193385" y="2276886"/>
            <a:ext cx="1064568" cy="461665"/>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지령 속도</a:t>
            </a:r>
            <a:endParaRPr lang="en-US" altLang="ko-KR" sz="1200" b="0" baseline="0" dirty="0">
              <a:latin typeface="맑은 고딕" panose="020B0503020000020004" pitchFamily="50" charset="-127"/>
              <a:ea typeface="맑은 고딕" panose="020B0503020000020004" pitchFamily="50" charset="-127"/>
            </a:endParaRPr>
          </a:p>
          <a:p>
            <a:r>
              <a:rPr lang="ko-KR" altLang="en-US" sz="1200" b="0" baseline="0" dirty="0">
                <a:latin typeface="맑은 고딕" panose="020B0503020000020004" pitchFamily="50" charset="-127"/>
                <a:ea typeface="맑은 고딕" panose="020B0503020000020004" pitchFamily="50" charset="-127"/>
              </a:rPr>
              <a:t>추정 속도</a:t>
            </a:r>
          </a:p>
        </p:txBody>
      </p:sp>
      <p:sp>
        <p:nvSpPr>
          <p:cNvPr id="20" name="TextBox 19">
            <a:extLst>
              <a:ext uri="{FF2B5EF4-FFF2-40B4-BE49-F238E27FC236}">
                <a16:creationId xmlns:a16="http://schemas.microsoft.com/office/drawing/2014/main" id="{259F3C8C-5DC8-4BDE-A46B-CF940668B0C3}"/>
              </a:ext>
            </a:extLst>
          </p:cNvPr>
          <p:cNvSpPr txBox="1"/>
          <p:nvPr/>
        </p:nvSpPr>
        <p:spPr>
          <a:xfrm>
            <a:off x="144127" y="4941168"/>
            <a:ext cx="1299537" cy="276999"/>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추정 위치 오차</a:t>
            </a:r>
          </a:p>
        </p:txBody>
      </p:sp>
      <p:sp>
        <p:nvSpPr>
          <p:cNvPr id="21" name="TextBox 20">
            <a:extLst>
              <a:ext uri="{FF2B5EF4-FFF2-40B4-BE49-F238E27FC236}">
                <a16:creationId xmlns:a16="http://schemas.microsoft.com/office/drawing/2014/main" id="{E9EF0FFD-C0C6-4B46-87BD-880563F7D63F}"/>
              </a:ext>
            </a:extLst>
          </p:cNvPr>
          <p:cNvSpPr txBox="1"/>
          <p:nvPr/>
        </p:nvSpPr>
        <p:spPr>
          <a:xfrm>
            <a:off x="128464" y="3236363"/>
            <a:ext cx="1425474" cy="276999"/>
          </a:xfrm>
          <a:prstGeom prst="rect">
            <a:avLst/>
          </a:prstGeom>
          <a:noFill/>
        </p:spPr>
        <p:txBody>
          <a:bodyPr wrap="square" rtlCol="0">
            <a:spAutoFit/>
          </a:bodyPr>
          <a:lstStyle/>
          <a:p>
            <a:r>
              <a:rPr lang="ko-KR" altLang="en-US" sz="1200" b="0" baseline="0">
                <a:latin typeface="맑은 고딕" panose="020B0503020000020004" pitchFamily="50" charset="-127"/>
                <a:ea typeface="맑은 고딕" panose="020B0503020000020004" pitchFamily="50" charset="-127"/>
              </a:rPr>
              <a:t>추정 속도 오차</a:t>
            </a:r>
            <a:endParaRPr lang="ko-KR" altLang="en-US" sz="1200" b="0" baseline="0" dirty="0">
              <a:latin typeface="맑은 고딕" panose="020B0503020000020004" pitchFamily="50" charset="-127"/>
              <a:ea typeface="맑은 고딕" panose="020B0503020000020004" pitchFamily="50" charset="-127"/>
            </a:endParaRPr>
          </a:p>
        </p:txBody>
      </p:sp>
      <p:sp>
        <p:nvSpPr>
          <p:cNvPr id="7" name="Rectangle 2">
            <a:extLst>
              <a:ext uri="{FF2B5EF4-FFF2-40B4-BE49-F238E27FC236}">
                <a16:creationId xmlns:a16="http://schemas.microsoft.com/office/drawing/2014/main" id="{D32CD51D-2199-47B7-B91E-98AF72921BB9}"/>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DB7493-9490-4871-83CC-BF94AB171D4B}"/>
                  </a:ext>
                </a:extLst>
              </p:cNvPr>
              <p:cNvSpPr txBox="1"/>
              <p:nvPr/>
            </p:nvSpPr>
            <p:spPr>
              <a:xfrm>
                <a:off x="143150" y="4169705"/>
                <a:ext cx="1425474" cy="369332"/>
              </a:xfrm>
              <a:prstGeom prst="rect">
                <a:avLst/>
              </a:prstGeom>
              <a:noFill/>
            </p:spPr>
            <p:txBody>
              <a:bodyPr wrap="square" rtlCol="0">
                <a:spAutoFit/>
              </a:bodyPr>
              <a:lstStyle/>
              <a:p>
                <a14:m>
                  <m:oMath xmlns:m="http://schemas.openxmlformats.org/officeDocument/2006/math">
                    <m:r>
                      <a:rPr lang="ko-KR" altLang="en-US" b="0" i="1" baseline="0" smtClean="0">
                        <a:latin typeface="Cambria Math" panose="02040503050406030204" pitchFamily="18" charset="0"/>
                        <a:ea typeface="맑은 고딕" panose="020B0503020000020004" pitchFamily="50" charset="-127"/>
                      </a:rPr>
                      <m:t>𝛾</m:t>
                    </m:r>
                    <m:r>
                      <a:rPr lang="en-US" altLang="ko-KR" b="0" i="1" baseline="0" smtClean="0">
                        <a:latin typeface="Cambria Math" panose="02040503050406030204" pitchFamily="18" charset="0"/>
                        <a:ea typeface="맑은 고딕" panose="020B0503020000020004" pitchFamily="50" charset="-127"/>
                      </a:rPr>
                      <m:t>−</m:t>
                    </m:r>
                    <m:r>
                      <a:rPr lang="ko-KR" altLang="en-US" b="0" i="1" baseline="0" smtClean="0">
                        <a:latin typeface="Cambria Math" panose="02040503050406030204" pitchFamily="18" charset="0"/>
                        <a:ea typeface="맑은 고딕" panose="020B0503020000020004" pitchFamily="50" charset="-127"/>
                      </a:rPr>
                      <m:t>𝛿</m:t>
                    </m:r>
                  </m:oMath>
                </a14:m>
                <a:r>
                  <a:rPr lang="ko-KR" altLang="en-US" b="0" baseline="0" dirty="0">
                    <a:latin typeface="맑은 고딕" panose="020B0503020000020004" pitchFamily="50" charset="-127"/>
                    <a:ea typeface="맑은 고딕" panose="020B0503020000020004" pitchFamily="50" charset="-127"/>
                  </a:rPr>
                  <a:t> </a:t>
                </a:r>
                <a:r>
                  <a:rPr lang="ko-KR" altLang="en-US" sz="1200" b="0" baseline="0" dirty="0">
                    <a:latin typeface="맑은 고딕" panose="020B0503020000020004" pitchFamily="50" charset="-127"/>
                    <a:ea typeface="맑은 고딕" panose="020B0503020000020004" pitchFamily="50" charset="-127"/>
                  </a:rPr>
                  <a:t>전류</a:t>
                </a:r>
              </a:p>
            </p:txBody>
          </p:sp>
        </mc:Choice>
        <mc:Fallback xmlns="">
          <p:sp>
            <p:nvSpPr>
              <p:cNvPr id="16" name="TextBox 15">
                <a:extLst>
                  <a:ext uri="{FF2B5EF4-FFF2-40B4-BE49-F238E27FC236}">
                    <a16:creationId xmlns:a16="http://schemas.microsoft.com/office/drawing/2014/main" id="{C4DB7493-9490-4871-83CC-BF94AB171D4B}"/>
                  </a:ext>
                </a:extLst>
              </p:cNvPr>
              <p:cNvSpPr txBox="1">
                <a:spLocks noRot="1" noChangeAspect="1" noMove="1" noResize="1" noEditPoints="1" noAdjustHandles="1" noChangeArrowheads="1" noChangeShapeType="1" noTextEdit="1"/>
              </p:cNvSpPr>
              <p:nvPr/>
            </p:nvSpPr>
            <p:spPr>
              <a:xfrm>
                <a:off x="143150" y="4169705"/>
                <a:ext cx="1425474" cy="369332"/>
              </a:xfrm>
              <a:prstGeom prst="rect">
                <a:avLst/>
              </a:prstGeom>
              <a:blipFill>
                <a:blip r:embed="rId3"/>
                <a:stretch>
                  <a:fillRect b="-6557"/>
                </a:stretch>
              </a:blipFill>
            </p:spPr>
            <p:txBody>
              <a:bodyPr/>
              <a:lstStyle/>
              <a:p>
                <a:r>
                  <a:rPr lang="ko-KR" altLang="en-US">
                    <a:noFill/>
                  </a:rPr>
                  <a:t> </a:t>
                </a:r>
              </a:p>
            </p:txBody>
          </p:sp>
        </mc:Fallback>
      </mc:AlternateContent>
      <p:pic>
        <p:nvPicPr>
          <p:cNvPr id="10" name="그림 9">
            <a:extLst>
              <a:ext uri="{FF2B5EF4-FFF2-40B4-BE49-F238E27FC236}">
                <a16:creationId xmlns:a16="http://schemas.microsoft.com/office/drawing/2014/main" id="{52D17318-9B5F-4B8D-BB83-2A6744312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1072" y="825818"/>
            <a:ext cx="1944216" cy="898742"/>
          </a:xfrm>
          <a:prstGeom prst="rect">
            <a:avLst/>
          </a:prstGeom>
        </p:spPr>
      </p:pic>
      <p:sp>
        <p:nvSpPr>
          <p:cNvPr id="11" name="TextBox 10">
            <a:extLst>
              <a:ext uri="{FF2B5EF4-FFF2-40B4-BE49-F238E27FC236}">
                <a16:creationId xmlns:a16="http://schemas.microsoft.com/office/drawing/2014/main" id="{681632F6-710A-4B42-BF67-83E5C8C3E38A}"/>
              </a:ext>
            </a:extLst>
          </p:cNvPr>
          <p:cNvSpPr txBox="1"/>
          <p:nvPr/>
        </p:nvSpPr>
        <p:spPr>
          <a:xfrm>
            <a:off x="7556004" y="1124744"/>
            <a:ext cx="1822310"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식 이용해서 추정</a:t>
            </a:r>
          </a:p>
        </p:txBody>
      </p:sp>
    </p:spTree>
    <p:extLst>
      <p:ext uri="{BB962C8B-B14F-4D97-AF65-F5344CB8AC3E}">
        <p14:creationId xmlns:p14="http://schemas.microsoft.com/office/powerpoint/2010/main" val="1271278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_x229042696" descr="EMB00001b2c7ebd">
            <a:extLst>
              <a:ext uri="{FF2B5EF4-FFF2-40B4-BE49-F238E27FC236}">
                <a16:creationId xmlns:a16="http://schemas.microsoft.com/office/drawing/2014/main" id="{B1BF3A03-2F51-48B1-B65C-6D777C1F9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557" y="1993256"/>
            <a:ext cx="8339486" cy="389029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4. </a:t>
            </a:r>
            <a:r>
              <a:rPr lang="en-US" altLang="ko-KR" dirty="0" err="1"/>
              <a:t>Sensorless</a:t>
            </a:r>
            <a:r>
              <a:rPr lang="en-US" altLang="ko-KR" dirty="0"/>
              <a:t> </a:t>
            </a:r>
            <a:r>
              <a:rPr lang="ko-KR" altLang="en-US" dirty="0"/>
              <a:t>제어</a:t>
            </a:r>
          </a:p>
        </p:txBody>
      </p:sp>
      <p:sp>
        <p:nvSpPr>
          <p:cNvPr id="3" name="내용 개체 틀 2"/>
          <p:cNvSpPr>
            <a:spLocks noGrp="1"/>
          </p:cNvSpPr>
          <p:nvPr>
            <p:ph idx="1"/>
          </p:nvPr>
        </p:nvSpPr>
        <p:spPr>
          <a:xfrm>
            <a:off x="260635" y="716034"/>
            <a:ext cx="9516901" cy="5233246"/>
          </a:xfrm>
        </p:spPr>
        <p:txBody>
          <a:bodyPr/>
          <a:lstStyle/>
          <a:p>
            <a:pPr lvl="1">
              <a:buClr>
                <a:srgbClr val="FF0000"/>
              </a:buClr>
            </a:pPr>
            <a:r>
              <a:rPr lang="en-US" altLang="ko-KR" sz="1600" b="1" dirty="0"/>
              <a:t>4.4 </a:t>
            </a:r>
            <a:r>
              <a:rPr lang="ko-KR" altLang="en-US" sz="1600" b="1" dirty="0"/>
              <a:t>시뮬레이션 결과 </a:t>
            </a:r>
            <a:endParaRPr lang="en-US" altLang="ko-KR" sz="1600" b="1" dirty="0"/>
          </a:p>
          <a:p>
            <a:pPr marL="476250" lvl="1" indent="0">
              <a:buClr>
                <a:srgbClr val="FF0000"/>
              </a:buClr>
              <a:buNone/>
            </a:pPr>
            <a:endParaRPr lang="en-US" altLang="ko-KR" sz="1600" dirty="0"/>
          </a:p>
          <a:p>
            <a:pPr lvl="1">
              <a:buClr>
                <a:srgbClr val="FF0000"/>
              </a:buClr>
            </a:pPr>
            <a:r>
              <a:rPr lang="ko-KR" altLang="en-US" sz="1400" b="1" dirty="0"/>
              <a:t>과도상태 응답 특성</a:t>
            </a:r>
            <a:endParaRPr lang="en-US" altLang="ko-KR" sz="1400" b="1" dirty="0"/>
          </a:p>
          <a:p>
            <a:pPr lvl="2">
              <a:buClr>
                <a:srgbClr val="FFC000"/>
              </a:buClr>
            </a:pPr>
            <a:r>
              <a:rPr lang="ko-KR" altLang="en-US" sz="1200" b="1" dirty="0"/>
              <a:t>부하 토크</a:t>
            </a:r>
            <a:r>
              <a:rPr lang="en-US" altLang="ko-KR" sz="1200" b="1" dirty="0"/>
              <a:t>: 0% -&gt; 100% -&gt; 0% </a:t>
            </a:r>
            <a:r>
              <a:rPr lang="ko-KR" altLang="en-US" sz="1200" b="1" dirty="0"/>
              <a:t>변화</a:t>
            </a:r>
            <a:endParaRPr lang="en-US" altLang="ko-KR" sz="1200" b="1" dirty="0"/>
          </a:p>
          <a:p>
            <a:pPr lvl="2">
              <a:buClr>
                <a:srgbClr val="FFC000"/>
              </a:buClr>
            </a:pPr>
            <a:r>
              <a:rPr lang="ko-KR" altLang="en-US" sz="1200" b="1" dirty="0"/>
              <a:t>정격 속도로 제어 </a:t>
            </a: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34</a:t>
            </a:fld>
            <a:endParaRPr lang="ko-KR" altLang="en-US"/>
          </a:p>
        </p:txBody>
      </p:sp>
      <p:sp>
        <p:nvSpPr>
          <p:cNvPr id="5" name="Rectangle 2">
            <a:extLst>
              <a:ext uri="{FF2B5EF4-FFF2-40B4-BE49-F238E27FC236}">
                <a16:creationId xmlns:a16="http://schemas.microsoft.com/office/drawing/2014/main" id="{3515A6AD-16B3-4CB4-94BD-A008658D8E27}"/>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a:extLst>
              <a:ext uri="{FF2B5EF4-FFF2-40B4-BE49-F238E27FC236}">
                <a16:creationId xmlns:a16="http://schemas.microsoft.com/office/drawing/2014/main" id="{8E0942DE-801C-4687-9EDC-EE36F75DDB90}"/>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9" name="TextBox 18">
            <a:extLst>
              <a:ext uri="{FF2B5EF4-FFF2-40B4-BE49-F238E27FC236}">
                <a16:creationId xmlns:a16="http://schemas.microsoft.com/office/drawing/2014/main" id="{99AB448D-560B-4F0D-AB4C-75C6E2518404}"/>
              </a:ext>
            </a:extLst>
          </p:cNvPr>
          <p:cNvSpPr txBox="1"/>
          <p:nvPr/>
        </p:nvSpPr>
        <p:spPr>
          <a:xfrm>
            <a:off x="193385" y="2276886"/>
            <a:ext cx="1064568" cy="461665"/>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지령 속도</a:t>
            </a:r>
            <a:endParaRPr lang="en-US" altLang="ko-KR" sz="1200" b="0" baseline="0" dirty="0">
              <a:latin typeface="맑은 고딕" panose="020B0503020000020004" pitchFamily="50" charset="-127"/>
              <a:ea typeface="맑은 고딕" panose="020B0503020000020004" pitchFamily="50" charset="-127"/>
            </a:endParaRPr>
          </a:p>
          <a:p>
            <a:r>
              <a:rPr lang="ko-KR" altLang="en-US" sz="1200" b="0" baseline="0" dirty="0">
                <a:latin typeface="맑은 고딕" panose="020B0503020000020004" pitchFamily="50" charset="-127"/>
                <a:ea typeface="맑은 고딕" panose="020B0503020000020004" pitchFamily="50" charset="-127"/>
              </a:rPr>
              <a:t>추정 속도</a:t>
            </a:r>
          </a:p>
        </p:txBody>
      </p:sp>
      <p:sp>
        <p:nvSpPr>
          <p:cNvPr id="20" name="TextBox 19">
            <a:extLst>
              <a:ext uri="{FF2B5EF4-FFF2-40B4-BE49-F238E27FC236}">
                <a16:creationId xmlns:a16="http://schemas.microsoft.com/office/drawing/2014/main" id="{259F3C8C-5DC8-4BDE-A46B-CF940668B0C3}"/>
              </a:ext>
            </a:extLst>
          </p:cNvPr>
          <p:cNvSpPr txBox="1"/>
          <p:nvPr/>
        </p:nvSpPr>
        <p:spPr>
          <a:xfrm>
            <a:off x="144127" y="4941168"/>
            <a:ext cx="1299537" cy="276999"/>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추정 위치 오차</a:t>
            </a:r>
          </a:p>
        </p:txBody>
      </p:sp>
      <p:sp>
        <p:nvSpPr>
          <p:cNvPr id="21" name="TextBox 20">
            <a:extLst>
              <a:ext uri="{FF2B5EF4-FFF2-40B4-BE49-F238E27FC236}">
                <a16:creationId xmlns:a16="http://schemas.microsoft.com/office/drawing/2014/main" id="{E9EF0FFD-C0C6-4B46-87BD-880563F7D63F}"/>
              </a:ext>
            </a:extLst>
          </p:cNvPr>
          <p:cNvSpPr txBox="1"/>
          <p:nvPr/>
        </p:nvSpPr>
        <p:spPr>
          <a:xfrm>
            <a:off x="128464" y="3236363"/>
            <a:ext cx="1425474" cy="276999"/>
          </a:xfrm>
          <a:prstGeom prst="rect">
            <a:avLst/>
          </a:prstGeom>
          <a:noFill/>
        </p:spPr>
        <p:txBody>
          <a:bodyPr wrap="square" rtlCol="0">
            <a:spAutoFit/>
          </a:bodyPr>
          <a:lstStyle/>
          <a:p>
            <a:r>
              <a:rPr lang="ko-KR" altLang="en-US" sz="1200" b="0" baseline="0">
                <a:latin typeface="맑은 고딕" panose="020B0503020000020004" pitchFamily="50" charset="-127"/>
                <a:ea typeface="맑은 고딕" panose="020B0503020000020004" pitchFamily="50" charset="-127"/>
              </a:rPr>
              <a:t>추정 속도 오차</a:t>
            </a:r>
            <a:endParaRPr lang="ko-KR" altLang="en-US" sz="1200" b="0" baseline="0" dirty="0">
              <a:latin typeface="맑은 고딕" panose="020B0503020000020004" pitchFamily="50" charset="-127"/>
              <a:ea typeface="맑은 고딕" panose="020B0503020000020004" pitchFamily="50" charset="-127"/>
            </a:endParaRPr>
          </a:p>
        </p:txBody>
      </p:sp>
      <p:sp>
        <p:nvSpPr>
          <p:cNvPr id="7" name="Rectangle 2">
            <a:extLst>
              <a:ext uri="{FF2B5EF4-FFF2-40B4-BE49-F238E27FC236}">
                <a16:creationId xmlns:a16="http://schemas.microsoft.com/office/drawing/2014/main" id="{D32CD51D-2199-47B7-B91E-98AF72921BB9}"/>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3118D96-AEFF-4A78-943D-71443C268A3D}"/>
                  </a:ext>
                </a:extLst>
              </p:cNvPr>
              <p:cNvSpPr txBox="1"/>
              <p:nvPr/>
            </p:nvSpPr>
            <p:spPr>
              <a:xfrm>
                <a:off x="6321152" y="1401555"/>
                <a:ext cx="3241046" cy="461665"/>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최대 추정 위치 오차</a:t>
                </a:r>
                <a:r>
                  <a:rPr lang="en-US" altLang="ko-KR" sz="1200" b="0" baseline="0" dirty="0">
                    <a:latin typeface="맑은 고딕" panose="020B0503020000020004" pitchFamily="50" charset="-127"/>
                    <a:ea typeface="맑은 고딕" panose="020B0503020000020004" pitchFamily="50" charset="-127"/>
                  </a:rPr>
                  <a:t>: 11</a:t>
                </a:r>
                <a14:m>
                  <m:oMath xmlns:m="http://schemas.openxmlformats.org/officeDocument/2006/math">
                    <m:r>
                      <a:rPr lang="en-US" altLang="ko-KR" sz="1200" b="0" i="1" baseline="0" smtClean="0">
                        <a:latin typeface="Cambria Math" panose="02040503050406030204" pitchFamily="18" charset="0"/>
                        <a:ea typeface="Cambria Math" panose="02040503050406030204" pitchFamily="18" charset="0"/>
                      </a:rPr>
                      <m:t>°</m:t>
                    </m:r>
                  </m:oMath>
                </a14:m>
                <a:endParaRPr lang="en-US" altLang="ko-KR" sz="1200" b="0" baseline="0" dirty="0">
                  <a:latin typeface="맑은 고딕" panose="020B0503020000020004" pitchFamily="50" charset="-127"/>
                  <a:ea typeface="맑은 고딕" panose="020B0503020000020004" pitchFamily="50" charset="-127"/>
                </a:endParaRPr>
              </a:p>
              <a:p>
                <a:r>
                  <a:rPr lang="ko-KR" altLang="en-US" sz="1200" b="0" baseline="0" dirty="0">
                    <a:latin typeface="맑은 고딕" panose="020B0503020000020004" pitchFamily="50" charset="-127"/>
                    <a:ea typeface="맑은 고딕" panose="020B0503020000020004" pitchFamily="50" charset="-127"/>
                  </a:rPr>
                  <a:t>최대 추정 속도 오차</a:t>
                </a:r>
                <a:r>
                  <a:rPr lang="en-US" altLang="ko-KR" sz="1200" b="0" baseline="0" dirty="0">
                    <a:latin typeface="맑은 고딕" panose="020B0503020000020004" pitchFamily="50" charset="-127"/>
                    <a:ea typeface="맑은 고딕" panose="020B0503020000020004" pitchFamily="50" charset="-127"/>
                  </a:rPr>
                  <a:t>: 190 r/min</a:t>
                </a:r>
                <a:endParaRPr lang="ko-KR" altLang="en-US" sz="1200" b="0" baseline="0" dirty="0" err="1">
                  <a:latin typeface="맑은 고딕" panose="020B0503020000020004" pitchFamily="50" charset="-127"/>
                  <a:ea typeface="맑은 고딕" panose="020B0503020000020004" pitchFamily="50" charset="-127"/>
                </a:endParaRPr>
              </a:p>
            </p:txBody>
          </p:sp>
        </mc:Choice>
        <mc:Fallback xmlns="">
          <p:sp>
            <p:nvSpPr>
              <p:cNvPr id="13" name="TextBox 12">
                <a:extLst>
                  <a:ext uri="{FF2B5EF4-FFF2-40B4-BE49-F238E27FC236}">
                    <a16:creationId xmlns:a16="http://schemas.microsoft.com/office/drawing/2014/main" id="{B3118D96-AEFF-4A78-943D-71443C268A3D}"/>
                  </a:ext>
                </a:extLst>
              </p:cNvPr>
              <p:cNvSpPr txBox="1">
                <a:spLocks noRot="1" noChangeAspect="1" noMove="1" noResize="1" noEditPoints="1" noAdjustHandles="1" noChangeArrowheads="1" noChangeShapeType="1" noTextEdit="1"/>
              </p:cNvSpPr>
              <p:nvPr/>
            </p:nvSpPr>
            <p:spPr>
              <a:xfrm>
                <a:off x="6321152" y="1401555"/>
                <a:ext cx="3241046" cy="461665"/>
              </a:xfrm>
              <a:prstGeom prst="rect">
                <a:avLst/>
              </a:prstGeom>
              <a:blipFill>
                <a:blip r:embed="rId3"/>
                <a:stretch>
                  <a:fillRect l="-188" t="-2632" b="-9211"/>
                </a:stretch>
              </a:blipFill>
            </p:spPr>
            <p:txBody>
              <a:bodyPr/>
              <a:lstStyle/>
              <a:p>
                <a:r>
                  <a:rPr lang="ko-KR" altLang="en-US">
                    <a:noFill/>
                  </a:rPr>
                  <a:t> </a:t>
                </a:r>
              </a:p>
            </p:txBody>
          </p:sp>
        </mc:Fallback>
      </mc:AlternateContent>
      <p:sp>
        <p:nvSpPr>
          <p:cNvPr id="8" name="Rectangle 2">
            <a:extLst>
              <a:ext uri="{FF2B5EF4-FFF2-40B4-BE49-F238E27FC236}">
                <a16:creationId xmlns:a16="http://schemas.microsoft.com/office/drawing/2014/main" id="{6C021360-AFD4-41FC-AFDD-DAB1F8D69F91}"/>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2E68131-DA6D-45E9-BCC0-49FB0496A565}"/>
                  </a:ext>
                </a:extLst>
              </p:cNvPr>
              <p:cNvSpPr txBox="1"/>
              <p:nvPr/>
            </p:nvSpPr>
            <p:spPr>
              <a:xfrm>
                <a:off x="143150" y="4169705"/>
                <a:ext cx="1425474" cy="369332"/>
              </a:xfrm>
              <a:prstGeom prst="rect">
                <a:avLst/>
              </a:prstGeom>
              <a:noFill/>
            </p:spPr>
            <p:txBody>
              <a:bodyPr wrap="square" rtlCol="0">
                <a:spAutoFit/>
              </a:bodyPr>
              <a:lstStyle/>
              <a:p>
                <a14:m>
                  <m:oMath xmlns:m="http://schemas.openxmlformats.org/officeDocument/2006/math">
                    <m:r>
                      <a:rPr lang="ko-KR" altLang="en-US" b="0" i="1" baseline="0" smtClean="0">
                        <a:latin typeface="Cambria Math" panose="02040503050406030204" pitchFamily="18" charset="0"/>
                        <a:ea typeface="맑은 고딕" panose="020B0503020000020004" pitchFamily="50" charset="-127"/>
                      </a:rPr>
                      <m:t>𝛾</m:t>
                    </m:r>
                    <m:r>
                      <a:rPr lang="en-US" altLang="ko-KR" b="0" i="1" baseline="0" smtClean="0">
                        <a:latin typeface="Cambria Math" panose="02040503050406030204" pitchFamily="18" charset="0"/>
                        <a:ea typeface="맑은 고딕" panose="020B0503020000020004" pitchFamily="50" charset="-127"/>
                      </a:rPr>
                      <m:t>−</m:t>
                    </m:r>
                    <m:r>
                      <a:rPr lang="ko-KR" altLang="en-US" b="0" i="1" baseline="0" smtClean="0">
                        <a:latin typeface="Cambria Math" panose="02040503050406030204" pitchFamily="18" charset="0"/>
                        <a:ea typeface="맑은 고딕" panose="020B0503020000020004" pitchFamily="50" charset="-127"/>
                      </a:rPr>
                      <m:t>𝛿</m:t>
                    </m:r>
                  </m:oMath>
                </a14:m>
                <a:r>
                  <a:rPr lang="ko-KR" altLang="en-US" b="0" baseline="0" dirty="0">
                    <a:latin typeface="맑은 고딕" panose="020B0503020000020004" pitchFamily="50" charset="-127"/>
                    <a:ea typeface="맑은 고딕" panose="020B0503020000020004" pitchFamily="50" charset="-127"/>
                  </a:rPr>
                  <a:t> </a:t>
                </a:r>
                <a:r>
                  <a:rPr lang="ko-KR" altLang="en-US" sz="1200" b="0" baseline="0" dirty="0">
                    <a:latin typeface="맑은 고딕" panose="020B0503020000020004" pitchFamily="50" charset="-127"/>
                    <a:ea typeface="맑은 고딕" panose="020B0503020000020004" pitchFamily="50" charset="-127"/>
                  </a:rPr>
                  <a:t>전류</a:t>
                </a:r>
              </a:p>
            </p:txBody>
          </p:sp>
        </mc:Choice>
        <mc:Fallback xmlns="">
          <p:sp>
            <p:nvSpPr>
              <p:cNvPr id="16" name="TextBox 15">
                <a:extLst>
                  <a:ext uri="{FF2B5EF4-FFF2-40B4-BE49-F238E27FC236}">
                    <a16:creationId xmlns:a16="http://schemas.microsoft.com/office/drawing/2014/main" id="{52E68131-DA6D-45E9-BCC0-49FB0496A565}"/>
                  </a:ext>
                </a:extLst>
              </p:cNvPr>
              <p:cNvSpPr txBox="1">
                <a:spLocks noRot="1" noChangeAspect="1" noMove="1" noResize="1" noEditPoints="1" noAdjustHandles="1" noChangeArrowheads="1" noChangeShapeType="1" noTextEdit="1"/>
              </p:cNvSpPr>
              <p:nvPr/>
            </p:nvSpPr>
            <p:spPr>
              <a:xfrm>
                <a:off x="143150" y="4169705"/>
                <a:ext cx="1425474" cy="369332"/>
              </a:xfrm>
              <a:prstGeom prst="rect">
                <a:avLst/>
              </a:prstGeom>
              <a:blipFill>
                <a:blip r:embed="rId4"/>
                <a:stretch>
                  <a:fillRect b="-655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6201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_x229043336" descr="EMB00001b2c7ec1">
            <a:extLst>
              <a:ext uri="{FF2B5EF4-FFF2-40B4-BE49-F238E27FC236}">
                <a16:creationId xmlns:a16="http://schemas.microsoft.com/office/drawing/2014/main" id="{B9FA64BC-6932-4468-84BD-38950E2DC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95" y="2095559"/>
            <a:ext cx="8247062" cy="3847175"/>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4. </a:t>
            </a:r>
            <a:r>
              <a:rPr lang="en-US" altLang="ko-KR" dirty="0" err="1"/>
              <a:t>Sensorless</a:t>
            </a:r>
            <a:r>
              <a:rPr lang="en-US" altLang="ko-KR" dirty="0"/>
              <a:t> </a:t>
            </a:r>
            <a:r>
              <a:rPr lang="ko-KR" altLang="en-US" dirty="0"/>
              <a:t>제어</a:t>
            </a:r>
          </a:p>
        </p:txBody>
      </p:sp>
      <p:sp>
        <p:nvSpPr>
          <p:cNvPr id="3" name="내용 개체 틀 2"/>
          <p:cNvSpPr>
            <a:spLocks noGrp="1"/>
          </p:cNvSpPr>
          <p:nvPr>
            <p:ph idx="1"/>
          </p:nvPr>
        </p:nvSpPr>
        <p:spPr>
          <a:xfrm>
            <a:off x="260635" y="716034"/>
            <a:ext cx="9516901" cy="5233246"/>
          </a:xfrm>
        </p:spPr>
        <p:txBody>
          <a:bodyPr/>
          <a:lstStyle/>
          <a:p>
            <a:pPr lvl="1">
              <a:buClr>
                <a:srgbClr val="FF0000"/>
              </a:buClr>
            </a:pPr>
            <a:r>
              <a:rPr lang="en-US" altLang="ko-KR" sz="1600" b="1" dirty="0"/>
              <a:t>4.4 </a:t>
            </a:r>
            <a:r>
              <a:rPr lang="ko-KR" altLang="en-US" sz="1600" b="1" dirty="0"/>
              <a:t>시뮬레이션 결과 </a:t>
            </a:r>
            <a:endParaRPr lang="en-US" altLang="ko-KR" sz="1600" b="1" dirty="0"/>
          </a:p>
          <a:p>
            <a:pPr marL="476250" lvl="1" indent="0">
              <a:buClr>
                <a:srgbClr val="FF0000"/>
              </a:buClr>
              <a:buNone/>
            </a:pPr>
            <a:endParaRPr lang="en-US" altLang="ko-KR" sz="1600" dirty="0"/>
          </a:p>
          <a:p>
            <a:pPr lvl="1">
              <a:buClr>
                <a:srgbClr val="FF0000"/>
              </a:buClr>
            </a:pPr>
            <a:r>
              <a:rPr lang="ko-KR" altLang="en-US" sz="1400" b="1" dirty="0"/>
              <a:t>과도상태 응답 특성</a:t>
            </a:r>
            <a:endParaRPr lang="en-US" altLang="ko-KR" sz="1400" b="1" dirty="0"/>
          </a:p>
          <a:p>
            <a:pPr lvl="2">
              <a:buClr>
                <a:srgbClr val="FFC000"/>
              </a:buClr>
            </a:pPr>
            <a:r>
              <a:rPr lang="ko-KR" altLang="en-US" sz="1200" b="1" dirty="0"/>
              <a:t>속도 지령</a:t>
            </a:r>
            <a:r>
              <a:rPr lang="en-US" altLang="ko-KR" sz="1200" b="1" dirty="0"/>
              <a:t>: </a:t>
            </a:r>
            <a:r>
              <a:rPr lang="ko-KR" altLang="en-US" sz="1200" b="1" dirty="0"/>
              <a:t>저속에서부터 고속으로 가속</a:t>
            </a:r>
            <a:endParaRPr lang="en-US" altLang="ko-KR" sz="1200" b="1" dirty="0"/>
          </a:p>
          <a:p>
            <a:pPr lvl="2">
              <a:buClr>
                <a:srgbClr val="FFC000"/>
              </a:buClr>
            </a:pPr>
            <a:r>
              <a:rPr lang="ko-KR" altLang="en-US" sz="1200" b="1" dirty="0"/>
              <a:t>정격 속도의 </a:t>
            </a:r>
            <a:r>
              <a:rPr lang="en-US" altLang="ko-KR" sz="1200" b="1" dirty="0"/>
              <a:t>25% -&gt; 130%</a:t>
            </a: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35</a:t>
            </a:fld>
            <a:endParaRPr lang="ko-KR" altLang="en-US"/>
          </a:p>
        </p:txBody>
      </p:sp>
      <p:sp>
        <p:nvSpPr>
          <p:cNvPr id="5" name="Rectangle 2">
            <a:extLst>
              <a:ext uri="{FF2B5EF4-FFF2-40B4-BE49-F238E27FC236}">
                <a16:creationId xmlns:a16="http://schemas.microsoft.com/office/drawing/2014/main" id="{3515A6AD-16B3-4CB4-94BD-A008658D8E27}"/>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a:extLst>
              <a:ext uri="{FF2B5EF4-FFF2-40B4-BE49-F238E27FC236}">
                <a16:creationId xmlns:a16="http://schemas.microsoft.com/office/drawing/2014/main" id="{8E0942DE-801C-4687-9EDC-EE36F75DDB90}"/>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9" name="TextBox 18">
            <a:extLst>
              <a:ext uri="{FF2B5EF4-FFF2-40B4-BE49-F238E27FC236}">
                <a16:creationId xmlns:a16="http://schemas.microsoft.com/office/drawing/2014/main" id="{99AB448D-560B-4F0D-AB4C-75C6E2518404}"/>
              </a:ext>
            </a:extLst>
          </p:cNvPr>
          <p:cNvSpPr txBox="1"/>
          <p:nvPr/>
        </p:nvSpPr>
        <p:spPr>
          <a:xfrm>
            <a:off x="193385" y="2276886"/>
            <a:ext cx="1064568" cy="461665"/>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지령 속도</a:t>
            </a:r>
            <a:endParaRPr lang="en-US" altLang="ko-KR" sz="1200" b="0" baseline="0" dirty="0">
              <a:latin typeface="맑은 고딕" panose="020B0503020000020004" pitchFamily="50" charset="-127"/>
              <a:ea typeface="맑은 고딕" panose="020B0503020000020004" pitchFamily="50" charset="-127"/>
            </a:endParaRPr>
          </a:p>
          <a:p>
            <a:r>
              <a:rPr lang="ko-KR" altLang="en-US" sz="1200" b="0" baseline="0" dirty="0">
                <a:latin typeface="맑은 고딕" panose="020B0503020000020004" pitchFamily="50" charset="-127"/>
                <a:ea typeface="맑은 고딕" panose="020B0503020000020004" pitchFamily="50" charset="-127"/>
              </a:rPr>
              <a:t>추정 속도</a:t>
            </a:r>
          </a:p>
        </p:txBody>
      </p:sp>
      <p:sp>
        <p:nvSpPr>
          <p:cNvPr id="20" name="TextBox 19">
            <a:extLst>
              <a:ext uri="{FF2B5EF4-FFF2-40B4-BE49-F238E27FC236}">
                <a16:creationId xmlns:a16="http://schemas.microsoft.com/office/drawing/2014/main" id="{259F3C8C-5DC8-4BDE-A46B-CF940668B0C3}"/>
              </a:ext>
            </a:extLst>
          </p:cNvPr>
          <p:cNvSpPr txBox="1"/>
          <p:nvPr/>
        </p:nvSpPr>
        <p:spPr>
          <a:xfrm>
            <a:off x="144127" y="4941168"/>
            <a:ext cx="1299537" cy="276999"/>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추정 위치 오차</a:t>
            </a:r>
          </a:p>
        </p:txBody>
      </p:sp>
      <p:sp>
        <p:nvSpPr>
          <p:cNvPr id="21" name="TextBox 20">
            <a:extLst>
              <a:ext uri="{FF2B5EF4-FFF2-40B4-BE49-F238E27FC236}">
                <a16:creationId xmlns:a16="http://schemas.microsoft.com/office/drawing/2014/main" id="{E9EF0FFD-C0C6-4B46-87BD-880563F7D63F}"/>
              </a:ext>
            </a:extLst>
          </p:cNvPr>
          <p:cNvSpPr txBox="1"/>
          <p:nvPr/>
        </p:nvSpPr>
        <p:spPr>
          <a:xfrm>
            <a:off x="128464" y="3236363"/>
            <a:ext cx="1425474" cy="276999"/>
          </a:xfrm>
          <a:prstGeom prst="rect">
            <a:avLst/>
          </a:prstGeom>
          <a:noFill/>
        </p:spPr>
        <p:txBody>
          <a:bodyPr wrap="square" rtlCol="0">
            <a:spAutoFit/>
          </a:bodyPr>
          <a:lstStyle/>
          <a:p>
            <a:r>
              <a:rPr lang="ko-KR" altLang="en-US" sz="1200" b="0" baseline="0">
                <a:latin typeface="맑은 고딕" panose="020B0503020000020004" pitchFamily="50" charset="-127"/>
                <a:ea typeface="맑은 고딕" panose="020B0503020000020004" pitchFamily="50" charset="-127"/>
              </a:rPr>
              <a:t>추정 속도 오차</a:t>
            </a:r>
            <a:endParaRPr lang="ko-KR" altLang="en-US" sz="1200" b="0" baseline="0" dirty="0">
              <a:latin typeface="맑은 고딕" panose="020B0503020000020004" pitchFamily="50" charset="-127"/>
              <a:ea typeface="맑은 고딕" panose="020B0503020000020004" pitchFamily="50" charset="-127"/>
            </a:endParaRPr>
          </a:p>
        </p:txBody>
      </p:sp>
      <p:sp>
        <p:nvSpPr>
          <p:cNvPr id="7" name="Rectangle 2">
            <a:extLst>
              <a:ext uri="{FF2B5EF4-FFF2-40B4-BE49-F238E27FC236}">
                <a16:creationId xmlns:a16="http://schemas.microsoft.com/office/drawing/2014/main" id="{D32CD51D-2199-47B7-B91E-98AF72921BB9}"/>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3118D96-AEFF-4A78-943D-71443C268A3D}"/>
                  </a:ext>
                </a:extLst>
              </p:cNvPr>
              <p:cNvSpPr txBox="1"/>
              <p:nvPr/>
            </p:nvSpPr>
            <p:spPr>
              <a:xfrm>
                <a:off x="5194300" y="1402232"/>
                <a:ext cx="3241046" cy="276999"/>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최대 추정 위치 오차</a:t>
                </a:r>
                <a:r>
                  <a:rPr lang="en-US" altLang="ko-KR" sz="1200" b="0" baseline="0" dirty="0">
                    <a:latin typeface="맑은 고딕" panose="020B0503020000020004" pitchFamily="50" charset="-127"/>
                    <a:ea typeface="맑은 고딕" panose="020B0503020000020004" pitchFamily="50" charset="-127"/>
                  </a:rPr>
                  <a:t>: 8.9</a:t>
                </a:r>
                <a14:m>
                  <m:oMath xmlns:m="http://schemas.openxmlformats.org/officeDocument/2006/math">
                    <m:r>
                      <a:rPr lang="en-US" altLang="ko-KR" sz="1200" b="0" i="1" baseline="0" smtClean="0">
                        <a:latin typeface="Cambria Math" panose="02040503050406030204" pitchFamily="18" charset="0"/>
                        <a:ea typeface="Cambria Math" panose="02040503050406030204" pitchFamily="18" charset="0"/>
                      </a:rPr>
                      <m:t>°</m:t>
                    </m:r>
                  </m:oMath>
                </a14:m>
                <a:endParaRPr lang="en-US" altLang="ko-KR" sz="1200" b="0" baseline="0" dirty="0">
                  <a:latin typeface="맑은 고딕" panose="020B0503020000020004" pitchFamily="50" charset="-127"/>
                  <a:ea typeface="맑은 고딕" panose="020B0503020000020004" pitchFamily="50" charset="-127"/>
                </a:endParaRPr>
              </a:p>
            </p:txBody>
          </p:sp>
        </mc:Choice>
        <mc:Fallback xmlns="">
          <p:sp>
            <p:nvSpPr>
              <p:cNvPr id="13" name="TextBox 12">
                <a:extLst>
                  <a:ext uri="{FF2B5EF4-FFF2-40B4-BE49-F238E27FC236}">
                    <a16:creationId xmlns:a16="http://schemas.microsoft.com/office/drawing/2014/main" id="{B3118D96-AEFF-4A78-943D-71443C268A3D}"/>
                  </a:ext>
                </a:extLst>
              </p:cNvPr>
              <p:cNvSpPr txBox="1">
                <a:spLocks noRot="1" noChangeAspect="1" noMove="1" noResize="1" noEditPoints="1" noAdjustHandles="1" noChangeArrowheads="1" noChangeShapeType="1" noTextEdit="1"/>
              </p:cNvSpPr>
              <p:nvPr/>
            </p:nvSpPr>
            <p:spPr>
              <a:xfrm>
                <a:off x="5194300" y="1402232"/>
                <a:ext cx="3241046" cy="276999"/>
              </a:xfrm>
              <a:prstGeom prst="rect">
                <a:avLst/>
              </a:prstGeom>
              <a:blipFill>
                <a:blip r:embed="rId3"/>
                <a:stretch>
                  <a:fillRect t="-2222" b="-15556"/>
                </a:stretch>
              </a:blipFill>
            </p:spPr>
            <p:txBody>
              <a:bodyPr/>
              <a:lstStyle/>
              <a:p>
                <a:r>
                  <a:rPr lang="ko-KR" altLang="en-US">
                    <a:noFill/>
                  </a:rPr>
                  <a:t> </a:t>
                </a:r>
              </a:p>
            </p:txBody>
          </p:sp>
        </mc:Fallback>
      </mc:AlternateContent>
      <p:sp>
        <p:nvSpPr>
          <p:cNvPr id="8" name="Rectangle 2">
            <a:extLst>
              <a:ext uri="{FF2B5EF4-FFF2-40B4-BE49-F238E27FC236}">
                <a16:creationId xmlns:a16="http://schemas.microsoft.com/office/drawing/2014/main" id="{6C021360-AFD4-41FC-AFDD-DAB1F8D69F91}"/>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2E68131-DA6D-45E9-BCC0-49FB0496A565}"/>
                  </a:ext>
                </a:extLst>
              </p:cNvPr>
              <p:cNvSpPr txBox="1"/>
              <p:nvPr/>
            </p:nvSpPr>
            <p:spPr>
              <a:xfrm>
                <a:off x="143150" y="4169705"/>
                <a:ext cx="1425474" cy="369332"/>
              </a:xfrm>
              <a:prstGeom prst="rect">
                <a:avLst/>
              </a:prstGeom>
              <a:noFill/>
            </p:spPr>
            <p:txBody>
              <a:bodyPr wrap="square" rtlCol="0">
                <a:spAutoFit/>
              </a:bodyPr>
              <a:lstStyle/>
              <a:p>
                <a14:m>
                  <m:oMath xmlns:m="http://schemas.openxmlformats.org/officeDocument/2006/math">
                    <m:r>
                      <a:rPr lang="ko-KR" altLang="en-US" b="0" i="1" baseline="0" smtClean="0">
                        <a:latin typeface="Cambria Math" panose="02040503050406030204" pitchFamily="18" charset="0"/>
                        <a:ea typeface="맑은 고딕" panose="020B0503020000020004" pitchFamily="50" charset="-127"/>
                      </a:rPr>
                      <m:t>𝛾</m:t>
                    </m:r>
                    <m:r>
                      <a:rPr lang="en-US" altLang="ko-KR" b="0" i="1" baseline="0" smtClean="0">
                        <a:latin typeface="Cambria Math" panose="02040503050406030204" pitchFamily="18" charset="0"/>
                        <a:ea typeface="맑은 고딕" panose="020B0503020000020004" pitchFamily="50" charset="-127"/>
                      </a:rPr>
                      <m:t>−</m:t>
                    </m:r>
                    <m:r>
                      <a:rPr lang="ko-KR" altLang="en-US" b="0" i="1" baseline="0" smtClean="0">
                        <a:latin typeface="Cambria Math" panose="02040503050406030204" pitchFamily="18" charset="0"/>
                        <a:ea typeface="맑은 고딕" panose="020B0503020000020004" pitchFamily="50" charset="-127"/>
                      </a:rPr>
                      <m:t>𝛿</m:t>
                    </m:r>
                  </m:oMath>
                </a14:m>
                <a:r>
                  <a:rPr lang="ko-KR" altLang="en-US" b="0" baseline="0" dirty="0">
                    <a:latin typeface="맑은 고딕" panose="020B0503020000020004" pitchFamily="50" charset="-127"/>
                    <a:ea typeface="맑은 고딕" panose="020B0503020000020004" pitchFamily="50" charset="-127"/>
                  </a:rPr>
                  <a:t> </a:t>
                </a:r>
                <a:r>
                  <a:rPr lang="ko-KR" altLang="en-US" sz="1200" b="0" baseline="0" dirty="0">
                    <a:latin typeface="맑은 고딕" panose="020B0503020000020004" pitchFamily="50" charset="-127"/>
                    <a:ea typeface="맑은 고딕" panose="020B0503020000020004" pitchFamily="50" charset="-127"/>
                  </a:rPr>
                  <a:t>전류</a:t>
                </a:r>
              </a:p>
            </p:txBody>
          </p:sp>
        </mc:Choice>
        <mc:Fallback xmlns="">
          <p:sp>
            <p:nvSpPr>
              <p:cNvPr id="16" name="TextBox 15">
                <a:extLst>
                  <a:ext uri="{FF2B5EF4-FFF2-40B4-BE49-F238E27FC236}">
                    <a16:creationId xmlns:a16="http://schemas.microsoft.com/office/drawing/2014/main" id="{52E68131-DA6D-45E9-BCC0-49FB0496A565}"/>
                  </a:ext>
                </a:extLst>
              </p:cNvPr>
              <p:cNvSpPr txBox="1">
                <a:spLocks noRot="1" noChangeAspect="1" noMove="1" noResize="1" noEditPoints="1" noAdjustHandles="1" noChangeArrowheads="1" noChangeShapeType="1" noTextEdit="1"/>
              </p:cNvSpPr>
              <p:nvPr/>
            </p:nvSpPr>
            <p:spPr>
              <a:xfrm>
                <a:off x="143150" y="4169705"/>
                <a:ext cx="1425474" cy="369332"/>
              </a:xfrm>
              <a:prstGeom prst="rect">
                <a:avLst/>
              </a:prstGeom>
              <a:blipFill>
                <a:blip r:embed="rId4"/>
                <a:stretch>
                  <a:fillRect b="-6557"/>
                </a:stretch>
              </a:blipFill>
            </p:spPr>
            <p:txBody>
              <a:bodyPr/>
              <a:lstStyle/>
              <a:p>
                <a:r>
                  <a:rPr lang="ko-KR" altLang="en-US">
                    <a:noFill/>
                  </a:rPr>
                  <a:t> </a:t>
                </a:r>
              </a:p>
            </p:txBody>
          </p:sp>
        </mc:Fallback>
      </mc:AlternateContent>
      <p:sp>
        <p:nvSpPr>
          <p:cNvPr id="9" name="Rectangle 2">
            <a:extLst>
              <a:ext uri="{FF2B5EF4-FFF2-40B4-BE49-F238E27FC236}">
                <a16:creationId xmlns:a16="http://schemas.microsoft.com/office/drawing/2014/main" id="{8D2EE081-0974-4555-8D64-4870CC5052B8}"/>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1061219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A4A90DA7-6AD1-4792-98F4-393DF07C3A3D}"/>
              </a:ext>
            </a:extLst>
          </p:cNvPr>
          <p:cNvPicPr>
            <a:picLocks noChangeAspect="1"/>
          </p:cNvPicPr>
          <p:nvPr/>
        </p:nvPicPr>
        <p:blipFill rotWithShape="1">
          <a:blip r:embed="rId2"/>
          <a:srcRect b="49037"/>
          <a:stretch/>
        </p:blipFill>
        <p:spPr>
          <a:xfrm>
            <a:off x="3166970" y="3413143"/>
            <a:ext cx="3572059" cy="720080"/>
          </a:xfrm>
          <a:prstGeom prst="rect">
            <a:avLst/>
          </a:prstGeom>
        </p:spPr>
      </p:pic>
      <p:sp>
        <p:nvSpPr>
          <p:cNvPr id="2" name="제목 1"/>
          <p:cNvSpPr>
            <a:spLocks noGrp="1"/>
          </p:cNvSpPr>
          <p:nvPr>
            <p:ph type="title"/>
          </p:nvPr>
        </p:nvSpPr>
        <p:spPr/>
        <p:txBody>
          <a:bodyPr/>
          <a:lstStyle/>
          <a:p>
            <a:r>
              <a:rPr lang="en-US" altLang="ko-KR" dirty="0"/>
              <a:t>4. </a:t>
            </a:r>
            <a:r>
              <a:rPr lang="en-US" altLang="ko-KR" dirty="0" err="1"/>
              <a:t>Sensorless</a:t>
            </a:r>
            <a:r>
              <a:rPr lang="en-US" altLang="ko-KR" dirty="0"/>
              <a:t> </a:t>
            </a:r>
            <a:r>
              <a:rPr lang="ko-KR" altLang="en-US" dirty="0"/>
              <a:t>제어</a:t>
            </a:r>
          </a:p>
        </p:txBody>
      </p:sp>
      <p:sp>
        <p:nvSpPr>
          <p:cNvPr id="3" name="내용 개체 틀 2"/>
          <p:cNvSpPr>
            <a:spLocks noGrp="1"/>
          </p:cNvSpPr>
          <p:nvPr>
            <p:ph idx="1"/>
          </p:nvPr>
        </p:nvSpPr>
        <p:spPr>
          <a:xfrm>
            <a:off x="260635" y="716034"/>
            <a:ext cx="9516901" cy="5233246"/>
          </a:xfrm>
        </p:spPr>
        <p:txBody>
          <a:bodyPr/>
          <a:lstStyle/>
          <a:p>
            <a:pPr lvl="1">
              <a:buClr>
                <a:srgbClr val="FF0000"/>
              </a:buClr>
            </a:pPr>
            <a:r>
              <a:rPr lang="en-US" altLang="ko-KR" sz="1600" b="1" dirty="0"/>
              <a:t>4.4 </a:t>
            </a:r>
            <a:r>
              <a:rPr lang="ko-KR" altLang="en-US" sz="1600" b="1" dirty="0"/>
              <a:t>시뮬레이션 결과 </a:t>
            </a:r>
            <a:endParaRPr lang="en-US" altLang="ko-KR" sz="1600" b="1" dirty="0"/>
          </a:p>
          <a:p>
            <a:pPr marL="476250" lvl="1" indent="0">
              <a:buClr>
                <a:srgbClr val="FF0000"/>
              </a:buClr>
              <a:buNone/>
            </a:pPr>
            <a:endParaRPr lang="en-US" altLang="ko-KR" sz="1600" dirty="0"/>
          </a:p>
          <a:p>
            <a:pPr lvl="1">
              <a:buClr>
                <a:srgbClr val="FF0000"/>
              </a:buClr>
            </a:pPr>
            <a:r>
              <a:rPr lang="ko-KR" altLang="en-US" sz="1400" b="1" dirty="0"/>
              <a:t>과도상태 응답 특성</a:t>
            </a:r>
            <a:endParaRPr lang="en-US" altLang="ko-KR" sz="1400" b="1" dirty="0"/>
          </a:p>
          <a:p>
            <a:pPr lvl="2">
              <a:buClr>
                <a:srgbClr val="FFC000"/>
              </a:buClr>
            </a:pPr>
            <a:r>
              <a:rPr lang="ko-KR" altLang="en-US" sz="1200" b="1" dirty="0"/>
              <a:t>속도 지령</a:t>
            </a:r>
            <a:r>
              <a:rPr lang="en-US" altLang="ko-KR" sz="1200" b="1" dirty="0"/>
              <a:t>: </a:t>
            </a:r>
            <a:r>
              <a:rPr lang="ko-KR" altLang="en-US" sz="1200" b="1" dirty="0"/>
              <a:t>저속에서부터 고속으로 가속</a:t>
            </a:r>
            <a:endParaRPr lang="en-US" altLang="ko-KR" sz="1200" b="1" dirty="0"/>
          </a:p>
          <a:p>
            <a:pPr lvl="2">
              <a:buClr>
                <a:srgbClr val="FFC000"/>
              </a:buClr>
            </a:pPr>
            <a:r>
              <a:rPr lang="ko-KR" altLang="en-US" sz="1200" b="1" dirty="0"/>
              <a:t>정격 속도의 </a:t>
            </a:r>
            <a:r>
              <a:rPr lang="en-US" altLang="ko-KR" sz="1200" b="1" dirty="0"/>
              <a:t>25% -&gt; 130%</a:t>
            </a:r>
          </a:p>
          <a:p>
            <a:pPr lvl="2">
              <a:buClr>
                <a:srgbClr val="FFC000"/>
              </a:buClr>
            </a:pPr>
            <a:endParaRPr lang="en-US" altLang="ko-KR" sz="1200" b="1" dirty="0"/>
          </a:p>
          <a:p>
            <a:pPr lvl="2">
              <a:buClr>
                <a:srgbClr val="FFC000"/>
              </a:buClr>
            </a:pPr>
            <a:endParaRPr lang="en-US" altLang="ko-KR" sz="1400" b="1" dirty="0"/>
          </a:p>
          <a:p>
            <a:pPr lvl="2">
              <a:buClr>
                <a:srgbClr val="FFC000"/>
              </a:buClr>
            </a:pPr>
            <a:r>
              <a:rPr lang="ko-KR" altLang="en-US" sz="1400" dirty="0"/>
              <a:t>정격 속도 이하에서 </a:t>
            </a:r>
            <a:r>
              <a:rPr lang="en-US" altLang="ko-KR" sz="1400" dirty="0"/>
              <a:t>d-q</a:t>
            </a:r>
            <a:r>
              <a:rPr lang="ko-KR" altLang="en-US" sz="1400" dirty="0"/>
              <a:t>축 전류 지령은 최대 토크를 만들어 낼 수 있도록 선택된다</a:t>
            </a:r>
            <a:r>
              <a:rPr lang="en-US" altLang="ko-KR" sz="1400" dirty="0"/>
              <a:t>.</a:t>
            </a:r>
          </a:p>
          <a:p>
            <a:pPr lvl="2">
              <a:buClr>
                <a:srgbClr val="FFC000"/>
              </a:buClr>
            </a:pPr>
            <a:r>
              <a:rPr lang="ko-KR" altLang="en-US" sz="1400" dirty="0"/>
              <a:t>정격 속도 이상에서는 전압 제한을 회피하기 위해 </a:t>
            </a:r>
            <a:r>
              <a:rPr lang="ko-KR" altLang="en-US" sz="1400" dirty="0" err="1"/>
              <a:t>약자속</a:t>
            </a:r>
            <a:r>
              <a:rPr lang="ko-KR" altLang="en-US" sz="1400" dirty="0"/>
              <a:t> 제어를 적용한다</a:t>
            </a:r>
            <a:r>
              <a:rPr lang="en-US" altLang="ko-KR" sz="1400" dirty="0"/>
              <a:t>.</a:t>
            </a:r>
          </a:p>
          <a:p>
            <a:pPr lvl="2">
              <a:buClr>
                <a:srgbClr val="FFC000"/>
              </a:buClr>
            </a:pPr>
            <a:endParaRPr lang="en-US" altLang="ko-KR" sz="1400" dirty="0"/>
          </a:p>
          <a:p>
            <a:pPr lvl="2">
              <a:buClr>
                <a:srgbClr val="FFC000"/>
              </a:buClr>
            </a:pPr>
            <a:r>
              <a:rPr lang="ko-KR" altLang="en-US" sz="1400" dirty="0"/>
              <a:t>위 그래프에서 발생한 오차를 감소시키기 위해 보상기를 아래와 같이 수정 가능</a:t>
            </a:r>
            <a:endParaRPr lang="en-US" altLang="ko-KR" sz="1400" dirty="0"/>
          </a:p>
          <a:p>
            <a:pPr lvl="2">
              <a:buClr>
                <a:srgbClr val="FFC000"/>
              </a:buClr>
            </a:pPr>
            <a:endParaRPr lang="en-US" altLang="ko-KR" sz="1400" dirty="0"/>
          </a:p>
          <a:p>
            <a:pPr lvl="2">
              <a:buClr>
                <a:srgbClr val="FFC000"/>
              </a:buClr>
            </a:pPr>
            <a:endParaRPr lang="en-US" altLang="ko-KR" sz="1200" b="1" dirty="0"/>
          </a:p>
          <a:p>
            <a:pPr lvl="2">
              <a:buClr>
                <a:srgbClr val="FFC000"/>
              </a:buClr>
            </a:pPr>
            <a:endParaRPr lang="en-US" altLang="ko-KR" sz="1200" b="1" dirty="0"/>
          </a:p>
          <a:p>
            <a:pPr lvl="2">
              <a:buClr>
                <a:srgbClr val="FFC000"/>
              </a:buClr>
            </a:pPr>
            <a:r>
              <a:rPr lang="ko-KR" altLang="en-US" sz="1400" dirty="0"/>
              <a:t>그 결과 추정 위치에 대한 실제 위치의 관계는 다음과 같다</a:t>
            </a:r>
            <a:r>
              <a:rPr lang="en-US" altLang="ko-KR" sz="1400" dirty="0"/>
              <a:t>.</a:t>
            </a:r>
          </a:p>
          <a:p>
            <a:pPr lvl="2">
              <a:buClr>
                <a:srgbClr val="FFC000"/>
              </a:buClr>
            </a:pPr>
            <a:endParaRPr lang="en-US" altLang="ko-KR" sz="1400" dirty="0"/>
          </a:p>
          <a:p>
            <a:pPr lvl="2">
              <a:buClr>
                <a:srgbClr val="FFC000"/>
              </a:buClr>
            </a:pPr>
            <a:r>
              <a:rPr lang="ko-KR" altLang="en-US" sz="1400" dirty="0"/>
              <a:t>계수 </a:t>
            </a:r>
            <a:r>
              <a:rPr lang="en-US" altLang="ko-KR" sz="1400" dirty="0"/>
              <a:t>K1, K2, K3</a:t>
            </a:r>
            <a:r>
              <a:rPr lang="ko-KR" altLang="en-US" sz="1400" dirty="0"/>
              <a:t>를 만족하도록 아래 식과 같이 설계 가능 </a:t>
            </a:r>
            <a:r>
              <a:rPr lang="en-US" altLang="ko-KR" sz="1400" dirty="0"/>
              <a:t> </a:t>
            </a:r>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36</a:t>
            </a:fld>
            <a:endParaRPr lang="ko-KR" altLang="en-US"/>
          </a:p>
        </p:txBody>
      </p:sp>
      <p:sp>
        <p:nvSpPr>
          <p:cNvPr id="5" name="Rectangle 2">
            <a:extLst>
              <a:ext uri="{FF2B5EF4-FFF2-40B4-BE49-F238E27FC236}">
                <a16:creationId xmlns:a16="http://schemas.microsoft.com/office/drawing/2014/main" id="{3515A6AD-16B3-4CB4-94BD-A008658D8E27}"/>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a:extLst>
              <a:ext uri="{FF2B5EF4-FFF2-40B4-BE49-F238E27FC236}">
                <a16:creationId xmlns:a16="http://schemas.microsoft.com/office/drawing/2014/main" id="{8E0942DE-801C-4687-9EDC-EE36F75DDB90}"/>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a:extLst>
              <a:ext uri="{FF2B5EF4-FFF2-40B4-BE49-F238E27FC236}">
                <a16:creationId xmlns:a16="http://schemas.microsoft.com/office/drawing/2014/main" id="{D32CD51D-2199-47B7-B91E-98AF72921BB9}"/>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a:extLst>
              <a:ext uri="{FF2B5EF4-FFF2-40B4-BE49-F238E27FC236}">
                <a16:creationId xmlns:a16="http://schemas.microsoft.com/office/drawing/2014/main" id="{6C021360-AFD4-41FC-AFDD-DAB1F8D69F91}"/>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2">
            <a:extLst>
              <a:ext uri="{FF2B5EF4-FFF2-40B4-BE49-F238E27FC236}">
                <a16:creationId xmlns:a16="http://schemas.microsoft.com/office/drawing/2014/main" id="{8D2EE081-0974-4555-8D64-4870CC5052B8}"/>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1" name="그림 10">
            <a:extLst>
              <a:ext uri="{FF2B5EF4-FFF2-40B4-BE49-F238E27FC236}">
                <a16:creationId xmlns:a16="http://schemas.microsoft.com/office/drawing/2014/main" id="{98E7DDE9-0F0E-46CA-A141-5DA29C8C9606}"/>
              </a:ext>
            </a:extLst>
          </p:cNvPr>
          <p:cNvPicPr>
            <a:picLocks noChangeAspect="1"/>
          </p:cNvPicPr>
          <p:nvPr/>
        </p:nvPicPr>
        <p:blipFill rotWithShape="1">
          <a:blip r:embed="rId2"/>
          <a:srcRect t="51642"/>
          <a:stretch/>
        </p:blipFill>
        <p:spPr>
          <a:xfrm>
            <a:off x="6072116" y="3933056"/>
            <a:ext cx="3573248" cy="819041"/>
          </a:xfrm>
          <a:prstGeom prst="rect">
            <a:avLst/>
          </a:prstGeom>
        </p:spPr>
      </p:pic>
      <p:pic>
        <p:nvPicPr>
          <p:cNvPr id="12" name="그림 11">
            <a:extLst>
              <a:ext uri="{FF2B5EF4-FFF2-40B4-BE49-F238E27FC236}">
                <a16:creationId xmlns:a16="http://schemas.microsoft.com/office/drawing/2014/main" id="{18147A65-E788-4D9F-9EDA-248623557145}"/>
              </a:ext>
            </a:extLst>
          </p:cNvPr>
          <p:cNvPicPr>
            <a:picLocks noChangeAspect="1"/>
          </p:cNvPicPr>
          <p:nvPr/>
        </p:nvPicPr>
        <p:blipFill>
          <a:blip r:embed="rId3"/>
          <a:stretch>
            <a:fillRect/>
          </a:stretch>
        </p:blipFill>
        <p:spPr>
          <a:xfrm>
            <a:off x="1280592" y="5272010"/>
            <a:ext cx="4912540" cy="432048"/>
          </a:xfrm>
          <a:prstGeom prst="rect">
            <a:avLst/>
          </a:prstGeom>
        </p:spPr>
      </p:pic>
      <p:pic>
        <p:nvPicPr>
          <p:cNvPr id="13" name="그림 12">
            <a:extLst>
              <a:ext uri="{FF2B5EF4-FFF2-40B4-BE49-F238E27FC236}">
                <a16:creationId xmlns:a16="http://schemas.microsoft.com/office/drawing/2014/main" id="{3A8E7B0D-FFD0-D943-9410-40100DD50710}"/>
              </a:ext>
            </a:extLst>
          </p:cNvPr>
          <p:cNvPicPr>
            <a:picLocks noChangeAspect="1"/>
          </p:cNvPicPr>
          <p:nvPr/>
        </p:nvPicPr>
        <p:blipFill rotWithShape="1">
          <a:blip r:embed="rId4">
            <a:extLst>
              <a:ext uri="{28A0092B-C50C-407E-A947-70E740481C1C}">
                <a14:useLocalDpi xmlns:a14="http://schemas.microsoft.com/office/drawing/2010/main" val="0"/>
              </a:ext>
            </a:extLst>
          </a:blip>
          <a:srcRect b="11408"/>
          <a:stretch/>
        </p:blipFill>
        <p:spPr>
          <a:xfrm>
            <a:off x="5194300" y="169863"/>
            <a:ext cx="4039530" cy="1962993"/>
          </a:xfrm>
          <a:prstGeom prst="rect">
            <a:avLst/>
          </a:prstGeom>
        </p:spPr>
      </p:pic>
    </p:spTree>
    <p:extLst>
      <p:ext uri="{BB962C8B-B14F-4D97-AF65-F5344CB8AC3E}">
        <p14:creationId xmlns:p14="http://schemas.microsoft.com/office/powerpoint/2010/main" val="3013652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그림 23">
            <a:extLst>
              <a:ext uri="{FF2B5EF4-FFF2-40B4-BE49-F238E27FC236}">
                <a16:creationId xmlns:a16="http://schemas.microsoft.com/office/drawing/2014/main" id="{E484A3EB-E159-4ECD-8099-F96895513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1" y="5417152"/>
            <a:ext cx="1425474" cy="658946"/>
          </a:xfrm>
          <a:prstGeom prst="rect">
            <a:avLst/>
          </a:prstGeom>
        </p:spPr>
      </p:pic>
      <p:pic>
        <p:nvPicPr>
          <p:cNvPr id="26625" name="_x202340168" descr="EMB00001b2c7ec8">
            <a:extLst>
              <a:ext uri="{FF2B5EF4-FFF2-40B4-BE49-F238E27FC236}">
                <a16:creationId xmlns:a16="http://schemas.microsoft.com/office/drawing/2014/main" id="{4D7F63AF-25D7-46EE-A87A-EF43B511B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114" y="1975229"/>
            <a:ext cx="7815771" cy="3645982"/>
          </a:xfrm>
          <a:prstGeom prst="rect">
            <a:avLst/>
          </a:prstGeom>
          <a:noFill/>
          <a:extLst>
            <a:ext uri="{909E8E84-426E-40DD-AFC4-6F175D3DCCD1}">
              <a14:hiddenFill xmlns:a14="http://schemas.microsoft.com/office/drawing/2010/main">
                <a:solidFill>
                  <a:srgbClr val="FFFFFF"/>
                </a:solidFill>
              </a14:hiddenFill>
            </a:ext>
          </a:extLst>
        </p:spPr>
      </p:pic>
      <p:pic>
        <p:nvPicPr>
          <p:cNvPr id="11" name="그림 10">
            <a:extLst>
              <a:ext uri="{FF2B5EF4-FFF2-40B4-BE49-F238E27FC236}">
                <a16:creationId xmlns:a16="http://schemas.microsoft.com/office/drawing/2014/main" id="{C802D4A0-F155-4D91-A8EF-502334B149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633" y="252895"/>
            <a:ext cx="1447633" cy="850485"/>
          </a:xfrm>
          <a:prstGeom prst="rect">
            <a:avLst/>
          </a:prstGeom>
        </p:spPr>
      </p:pic>
      <p:sp>
        <p:nvSpPr>
          <p:cNvPr id="2" name="제목 1"/>
          <p:cNvSpPr>
            <a:spLocks noGrp="1"/>
          </p:cNvSpPr>
          <p:nvPr>
            <p:ph type="title"/>
          </p:nvPr>
        </p:nvSpPr>
        <p:spPr/>
        <p:txBody>
          <a:bodyPr/>
          <a:lstStyle/>
          <a:p>
            <a:r>
              <a:rPr lang="en-US" altLang="ko-KR" dirty="0"/>
              <a:t>4. </a:t>
            </a:r>
            <a:r>
              <a:rPr lang="en-US" altLang="ko-KR" dirty="0" err="1"/>
              <a:t>Sensorless</a:t>
            </a:r>
            <a:r>
              <a:rPr lang="en-US" altLang="ko-KR" dirty="0"/>
              <a:t> </a:t>
            </a:r>
            <a:r>
              <a:rPr lang="ko-KR" altLang="en-US" dirty="0"/>
              <a:t>제어</a:t>
            </a:r>
          </a:p>
        </p:txBody>
      </p:sp>
      <p:sp>
        <p:nvSpPr>
          <p:cNvPr id="3" name="내용 개체 틀 2"/>
          <p:cNvSpPr>
            <a:spLocks noGrp="1"/>
          </p:cNvSpPr>
          <p:nvPr>
            <p:ph idx="1"/>
          </p:nvPr>
        </p:nvSpPr>
        <p:spPr>
          <a:xfrm>
            <a:off x="260635" y="716034"/>
            <a:ext cx="9516901" cy="5233246"/>
          </a:xfrm>
        </p:spPr>
        <p:txBody>
          <a:bodyPr/>
          <a:lstStyle/>
          <a:p>
            <a:pPr lvl="1">
              <a:buClr>
                <a:srgbClr val="FF0000"/>
              </a:buClr>
            </a:pPr>
            <a:r>
              <a:rPr lang="en-US" altLang="ko-KR" sz="1600" b="1" dirty="0"/>
              <a:t>4.4 </a:t>
            </a:r>
            <a:r>
              <a:rPr lang="ko-KR" altLang="en-US" sz="1600" b="1" dirty="0"/>
              <a:t>시뮬레이션 결과 </a:t>
            </a:r>
            <a:endParaRPr lang="en-US" altLang="ko-KR" sz="1600" b="1" dirty="0"/>
          </a:p>
          <a:p>
            <a:pPr marL="476250" lvl="1" indent="0">
              <a:buClr>
                <a:srgbClr val="FF0000"/>
              </a:buClr>
              <a:buNone/>
            </a:pPr>
            <a:endParaRPr lang="en-US" altLang="ko-KR" sz="1600" dirty="0"/>
          </a:p>
          <a:p>
            <a:pPr lvl="1">
              <a:buClr>
                <a:srgbClr val="FF0000"/>
              </a:buClr>
            </a:pPr>
            <a:r>
              <a:rPr lang="ko-KR" altLang="en-US" sz="1400" b="1" dirty="0"/>
              <a:t>센서리스 시스템의 간략화</a:t>
            </a: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37</a:t>
            </a:fld>
            <a:endParaRPr lang="ko-KR" altLang="en-US"/>
          </a:p>
        </p:txBody>
      </p:sp>
      <p:sp>
        <p:nvSpPr>
          <p:cNvPr id="5" name="Rectangle 2">
            <a:extLst>
              <a:ext uri="{FF2B5EF4-FFF2-40B4-BE49-F238E27FC236}">
                <a16:creationId xmlns:a16="http://schemas.microsoft.com/office/drawing/2014/main" id="{3515A6AD-16B3-4CB4-94BD-A008658D8E27}"/>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a:extLst>
              <a:ext uri="{FF2B5EF4-FFF2-40B4-BE49-F238E27FC236}">
                <a16:creationId xmlns:a16="http://schemas.microsoft.com/office/drawing/2014/main" id="{8E0942DE-801C-4687-9EDC-EE36F75DDB90}"/>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9" name="TextBox 18">
            <a:extLst>
              <a:ext uri="{FF2B5EF4-FFF2-40B4-BE49-F238E27FC236}">
                <a16:creationId xmlns:a16="http://schemas.microsoft.com/office/drawing/2014/main" id="{99AB448D-560B-4F0D-AB4C-75C6E2518404}"/>
              </a:ext>
            </a:extLst>
          </p:cNvPr>
          <p:cNvSpPr txBox="1"/>
          <p:nvPr/>
        </p:nvSpPr>
        <p:spPr>
          <a:xfrm>
            <a:off x="193385" y="2276886"/>
            <a:ext cx="1064568" cy="461665"/>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지령 속도</a:t>
            </a:r>
            <a:endParaRPr lang="en-US" altLang="ko-KR" sz="1200" b="0" baseline="0" dirty="0">
              <a:latin typeface="맑은 고딕" panose="020B0503020000020004" pitchFamily="50" charset="-127"/>
              <a:ea typeface="맑은 고딕" panose="020B0503020000020004" pitchFamily="50" charset="-127"/>
            </a:endParaRPr>
          </a:p>
          <a:p>
            <a:r>
              <a:rPr lang="ko-KR" altLang="en-US" sz="1200" b="0" baseline="0" dirty="0">
                <a:latin typeface="맑은 고딕" panose="020B0503020000020004" pitchFamily="50" charset="-127"/>
                <a:ea typeface="맑은 고딕" panose="020B0503020000020004" pitchFamily="50" charset="-127"/>
              </a:rPr>
              <a:t>추정 속도</a:t>
            </a:r>
          </a:p>
        </p:txBody>
      </p:sp>
      <p:sp>
        <p:nvSpPr>
          <p:cNvPr id="20" name="TextBox 19">
            <a:extLst>
              <a:ext uri="{FF2B5EF4-FFF2-40B4-BE49-F238E27FC236}">
                <a16:creationId xmlns:a16="http://schemas.microsoft.com/office/drawing/2014/main" id="{259F3C8C-5DC8-4BDE-A46B-CF940668B0C3}"/>
              </a:ext>
            </a:extLst>
          </p:cNvPr>
          <p:cNvSpPr txBox="1"/>
          <p:nvPr/>
        </p:nvSpPr>
        <p:spPr>
          <a:xfrm>
            <a:off x="144127" y="4941168"/>
            <a:ext cx="1299537" cy="276999"/>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추정 위치 오차</a:t>
            </a:r>
          </a:p>
        </p:txBody>
      </p:sp>
      <p:sp>
        <p:nvSpPr>
          <p:cNvPr id="21" name="TextBox 20">
            <a:extLst>
              <a:ext uri="{FF2B5EF4-FFF2-40B4-BE49-F238E27FC236}">
                <a16:creationId xmlns:a16="http://schemas.microsoft.com/office/drawing/2014/main" id="{E9EF0FFD-C0C6-4B46-87BD-880563F7D63F}"/>
              </a:ext>
            </a:extLst>
          </p:cNvPr>
          <p:cNvSpPr txBox="1"/>
          <p:nvPr/>
        </p:nvSpPr>
        <p:spPr>
          <a:xfrm>
            <a:off x="128464" y="3236363"/>
            <a:ext cx="1425474" cy="276999"/>
          </a:xfrm>
          <a:prstGeom prst="rect">
            <a:avLst/>
          </a:prstGeom>
          <a:noFill/>
        </p:spPr>
        <p:txBody>
          <a:bodyPr wrap="square" rtlCol="0">
            <a:spAutoFit/>
          </a:bodyPr>
          <a:lstStyle/>
          <a:p>
            <a:r>
              <a:rPr lang="ko-KR" altLang="en-US" sz="1200" b="0" baseline="0">
                <a:latin typeface="맑은 고딕" panose="020B0503020000020004" pitchFamily="50" charset="-127"/>
                <a:ea typeface="맑은 고딕" panose="020B0503020000020004" pitchFamily="50" charset="-127"/>
              </a:rPr>
              <a:t>추정 속도 오차</a:t>
            </a:r>
            <a:endParaRPr lang="ko-KR" altLang="en-US" sz="1200" b="0" baseline="0" dirty="0">
              <a:latin typeface="맑은 고딕" panose="020B0503020000020004" pitchFamily="50" charset="-127"/>
              <a:ea typeface="맑은 고딕" panose="020B0503020000020004" pitchFamily="50" charset="-127"/>
            </a:endParaRPr>
          </a:p>
        </p:txBody>
      </p:sp>
      <p:sp>
        <p:nvSpPr>
          <p:cNvPr id="7" name="Rectangle 2">
            <a:extLst>
              <a:ext uri="{FF2B5EF4-FFF2-40B4-BE49-F238E27FC236}">
                <a16:creationId xmlns:a16="http://schemas.microsoft.com/office/drawing/2014/main" id="{D32CD51D-2199-47B7-B91E-98AF72921BB9}"/>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a:extLst>
              <a:ext uri="{FF2B5EF4-FFF2-40B4-BE49-F238E27FC236}">
                <a16:creationId xmlns:a16="http://schemas.microsoft.com/office/drawing/2014/main" id="{6C021360-AFD4-41FC-AFDD-DAB1F8D69F91}"/>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2E68131-DA6D-45E9-BCC0-49FB0496A565}"/>
                  </a:ext>
                </a:extLst>
              </p:cNvPr>
              <p:cNvSpPr txBox="1"/>
              <p:nvPr/>
            </p:nvSpPr>
            <p:spPr>
              <a:xfrm>
                <a:off x="143150" y="4169705"/>
                <a:ext cx="1425474" cy="369332"/>
              </a:xfrm>
              <a:prstGeom prst="rect">
                <a:avLst/>
              </a:prstGeom>
              <a:noFill/>
            </p:spPr>
            <p:txBody>
              <a:bodyPr wrap="square" rtlCol="0">
                <a:spAutoFit/>
              </a:bodyPr>
              <a:lstStyle/>
              <a:p>
                <a14:m>
                  <m:oMath xmlns:m="http://schemas.openxmlformats.org/officeDocument/2006/math">
                    <m:r>
                      <a:rPr lang="ko-KR" altLang="en-US" b="0" i="1" baseline="0" smtClean="0">
                        <a:latin typeface="Cambria Math" panose="02040503050406030204" pitchFamily="18" charset="0"/>
                        <a:ea typeface="맑은 고딕" panose="020B0503020000020004" pitchFamily="50" charset="-127"/>
                      </a:rPr>
                      <m:t>𝛾</m:t>
                    </m:r>
                    <m:r>
                      <a:rPr lang="en-US" altLang="ko-KR" b="0" i="1" baseline="0" smtClean="0">
                        <a:latin typeface="Cambria Math" panose="02040503050406030204" pitchFamily="18" charset="0"/>
                        <a:ea typeface="맑은 고딕" panose="020B0503020000020004" pitchFamily="50" charset="-127"/>
                      </a:rPr>
                      <m:t>−</m:t>
                    </m:r>
                    <m:r>
                      <a:rPr lang="ko-KR" altLang="en-US" b="0" i="1" baseline="0" smtClean="0">
                        <a:latin typeface="Cambria Math" panose="02040503050406030204" pitchFamily="18" charset="0"/>
                        <a:ea typeface="맑은 고딕" panose="020B0503020000020004" pitchFamily="50" charset="-127"/>
                      </a:rPr>
                      <m:t>𝛿</m:t>
                    </m:r>
                  </m:oMath>
                </a14:m>
                <a:r>
                  <a:rPr lang="ko-KR" altLang="en-US" b="0" baseline="0" dirty="0">
                    <a:latin typeface="맑은 고딕" panose="020B0503020000020004" pitchFamily="50" charset="-127"/>
                    <a:ea typeface="맑은 고딕" panose="020B0503020000020004" pitchFamily="50" charset="-127"/>
                  </a:rPr>
                  <a:t> </a:t>
                </a:r>
                <a:r>
                  <a:rPr lang="ko-KR" altLang="en-US" sz="1200" b="0" baseline="0" dirty="0">
                    <a:latin typeface="맑은 고딕" panose="020B0503020000020004" pitchFamily="50" charset="-127"/>
                    <a:ea typeface="맑은 고딕" panose="020B0503020000020004" pitchFamily="50" charset="-127"/>
                  </a:rPr>
                  <a:t>전류</a:t>
                </a:r>
              </a:p>
            </p:txBody>
          </p:sp>
        </mc:Choice>
        <mc:Fallback xmlns="">
          <p:sp>
            <p:nvSpPr>
              <p:cNvPr id="16" name="TextBox 15">
                <a:extLst>
                  <a:ext uri="{FF2B5EF4-FFF2-40B4-BE49-F238E27FC236}">
                    <a16:creationId xmlns:a16="http://schemas.microsoft.com/office/drawing/2014/main" id="{52E68131-DA6D-45E9-BCC0-49FB0496A565}"/>
                  </a:ext>
                </a:extLst>
              </p:cNvPr>
              <p:cNvSpPr txBox="1">
                <a:spLocks noRot="1" noChangeAspect="1" noMove="1" noResize="1" noEditPoints="1" noAdjustHandles="1" noChangeArrowheads="1" noChangeShapeType="1" noTextEdit="1"/>
              </p:cNvSpPr>
              <p:nvPr/>
            </p:nvSpPr>
            <p:spPr>
              <a:xfrm>
                <a:off x="143150" y="4169705"/>
                <a:ext cx="1425474" cy="369332"/>
              </a:xfrm>
              <a:prstGeom prst="rect">
                <a:avLst/>
              </a:prstGeom>
              <a:blipFill>
                <a:blip r:embed="rId5"/>
                <a:stretch>
                  <a:fillRect b="-6557"/>
                </a:stretch>
              </a:blipFill>
            </p:spPr>
            <p:txBody>
              <a:bodyPr/>
              <a:lstStyle/>
              <a:p>
                <a:r>
                  <a:rPr lang="ko-KR" altLang="en-US">
                    <a:noFill/>
                  </a:rPr>
                  <a:t> </a:t>
                </a:r>
              </a:p>
            </p:txBody>
          </p:sp>
        </mc:Fallback>
      </mc:AlternateContent>
      <p:sp>
        <p:nvSpPr>
          <p:cNvPr id="9" name="Rectangle 2">
            <a:extLst>
              <a:ext uri="{FF2B5EF4-FFF2-40B4-BE49-F238E27FC236}">
                <a16:creationId xmlns:a16="http://schemas.microsoft.com/office/drawing/2014/main" id="{8D2EE081-0974-4555-8D64-4870CC5052B8}"/>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08534593-4F50-46DB-9869-397044958DC8}"/>
              </a:ext>
            </a:extLst>
          </p:cNvPr>
          <p:cNvSpPr txBox="1"/>
          <p:nvPr/>
        </p:nvSpPr>
        <p:spPr>
          <a:xfrm>
            <a:off x="7504446" y="540232"/>
            <a:ext cx="1822310" cy="276999"/>
          </a:xfrm>
          <a:prstGeom prst="rect">
            <a:avLst/>
          </a:prstGeom>
          <a:noFill/>
        </p:spPr>
        <p:txBody>
          <a:bodyPr wrap="square" rtlCol="0">
            <a:spAutoFit/>
          </a:bodyPr>
          <a:lstStyle/>
          <a:p>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식 이용해서 추정</a:t>
            </a:r>
          </a:p>
        </p:txBody>
      </p:sp>
      <p:sp>
        <p:nvSpPr>
          <p:cNvPr id="12" name="Rectangle 2">
            <a:extLst>
              <a:ext uri="{FF2B5EF4-FFF2-40B4-BE49-F238E27FC236}">
                <a16:creationId xmlns:a16="http://schemas.microsoft.com/office/drawing/2014/main" id="{272367C0-5E43-478D-914E-979D7EBCB93B}"/>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5" name="그림 14">
            <a:extLst>
              <a:ext uri="{FF2B5EF4-FFF2-40B4-BE49-F238E27FC236}">
                <a16:creationId xmlns:a16="http://schemas.microsoft.com/office/drawing/2014/main" id="{14DF61AE-B5F7-4E53-837B-41DC42D93B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7220" y="1099129"/>
            <a:ext cx="2298381" cy="960283"/>
          </a:xfrm>
          <a:prstGeom prst="rect">
            <a:avLst/>
          </a:prstGeom>
        </p:spPr>
      </p:pic>
      <p:sp>
        <p:nvSpPr>
          <p:cNvPr id="18" name="TextBox 17">
            <a:extLst>
              <a:ext uri="{FF2B5EF4-FFF2-40B4-BE49-F238E27FC236}">
                <a16:creationId xmlns:a16="http://schemas.microsoft.com/office/drawing/2014/main" id="{C04B988E-8711-4084-AC06-3D4B40137333}"/>
              </a:ext>
            </a:extLst>
          </p:cNvPr>
          <p:cNvSpPr txBox="1"/>
          <p:nvPr/>
        </p:nvSpPr>
        <p:spPr>
          <a:xfrm>
            <a:off x="560512" y="5621211"/>
            <a:ext cx="8928992" cy="276999"/>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             식을 이용했을 때의 추정 성능과 비교해 봤을 때 큰 차이가 없어 </a:t>
            </a:r>
            <a:r>
              <a:rPr lang="ko-KR" altLang="en-US" sz="1200" b="0" baseline="0" dirty="0" err="1">
                <a:latin typeface="맑은 고딕" panose="020B0503020000020004" pitchFamily="50" charset="-127"/>
                <a:ea typeface="맑은 고딕" panose="020B0503020000020004" pitchFamily="50" charset="-127"/>
              </a:rPr>
              <a:t>연산량</a:t>
            </a:r>
            <a:r>
              <a:rPr lang="ko-KR" altLang="en-US" sz="1200" b="0" baseline="0" dirty="0">
                <a:latin typeface="맑은 고딕" panose="020B0503020000020004" pitchFamily="50" charset="-127"/>
                <a:ea typeface="맑은 고딕" panose="020B0503020000020004" pitchFamily="50" charset="-127"/>
              </a:rPr>
              <a:t> 저감이 필요한 저가 응용에서 사용하기 적절 </a:t>
            </a:r>
          </a:p>
        </p:txBody>
      </p:sp>
    </p:spTree>
    <p:extLst>
      <p:ext uri="{BB962C8B-B14F-4D97-AF65-F5344CB8AC3E}">
        <p14:creationId xmlns:p14="http://schemas.microsoft.com/office/powerpoint/2010/main" val="255451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A68D1A35-C27D-4EB9-A17B-09EBD860CE83}"/>
              </a:ext>
            </a:extLst>
          </p:cNvPr>
          <p:cNvSpPr>
            <a:spLocks noGrp="1"/>
          </p:cNvSpPr>
          <p:nvPr>
            <p:ph type="sldNum" sz="quarter" idx="10"/>
          </p:nvPr>
        </p:nvSpPr>
        <p:spPr/>
        <p:txBody>
          <a:bodyPr/>
          <a:lstStyle/>
          <a:p>
            <a:fld id="{7CC01F1E-FD2C-4DE6-8652-E5F26BFD322C}" type="slidenum">
              <a:rPr lang="en-US" altLang="ko-KR" smtClean="0"/>
              <a:pPr/>
              <a:t>38</a:t>
            </a:fld>
            <a:endParaRPr lang="ko-KR" altLang="en-US"/>
          </a:p>
        </p:txBody>
      </p:sp>
      <p:sp>
        <p:nvSpPr>
          <p:cNvPr id="5" name="내용 개체 틀 2">
            <a:extLst>
              <a:ext uri="{FF2B5EF4-FFF2-40B4-BE49-F238E27FC236}">
                <a16:creationId xmlns:a16="http://schemas.microsoft.com/office/drawing/2014/main" id="{A10B3E51-DEC9-4CC1-B141-0F745E728E58}"/>
              </a:ext>
            </a:extLst>
          </p:cNvPr>
          <p:cNvSpPr>
            <a:spLocks noGrp="1"/>
          </p:cNvSpPr>
          <p:nvPr>
            <p:ph idx="1"/>
          </p:nvPr>
        </p:nvSpPr>
        <p:spPr>
          <a:xfrm>
            <a:off x="636587" y="1395240"/>
            <a:ext cx="8610600" cy="4608512"/>
          </a:xfrm>
        </p:spPr>
        <p:txBody>
          <a:bodyPr/>
          <a:lstStyle/>
          <a:p>
            <a:r>
              <a:rPr lang="en-US" altLang="ko-KR" sz="1800" b="1" dirty="0"/>
              <a:t>5.1</a:t>
            </a:r>
            <a:r>
              <a:rPr lang="ko-KR" altLang="en-US" sz="1800" b="1" dirty="0"/>
              <a:t> 응용분야</a:t>
            </a:r>
            <a:endParaRPr lang="en-US" altLang="ko-KR" sz="1800" dirty="0"/>
          </a:p>
          <a:p>
            <a:pPr lvl="1">
              <a:lnSpc>
                <a:spcPct val="150000"/>
              </a:lnSpc>
            </a:pPr>
            <a:r>
              <a:rPr lang="ko-KR" altLang="en-US" dirty="0"/>
              <a:t>차량 탑재용</a:t>
            </a:r>
            <a:r>
              <a:rPr lang="en-US" altLang="ko-KR" dirty="0"/>
              <a:t>, </a:t>
            </a:r>
            <a:r>
              <a:rPr lang="ko-KR" altLang="en-US" dirty="0" err="1"/>
              <a:t>빌딩용</a:t>
            </a:r>
            <a:r>
              <a:rPr lang="ko-KR" altLang="en-US" dirty="0"/>
              <a:t> 공조기 </a:t>
            </a:r>
            <a:r>
              <a:rPr lang="ko-KR" altLang="en-US" dirty="0" err="1"/>
              <a:t>컴프레셔</a:t>
            </a:r>
            <a:endParaRPr lang="en-US" altLang="ko-KR" dirty="0"/>
          </a:p>
          <a:p>
            <a:pPr lvl="1">
              <a:lnSpc>
                <a:spcPct val="150000"/>
              </a:lnSpc>
            </a:pPr>
            <a:r>
              <a:rPr lang="ko-KR" altLang="en-US" dirty="0"/>
              <a:t>자동차용 각종 소형 모터</a:t>
            </a:r>
            <a:endParaRPr lang="en-US" altLang="ko-KR" dirty="0"/>
          </a:p>
          <a:p>
            <a:pPr lvl="1">
              <a:lnSpc>
                <a:spcPct val="150000"/>
              </a:lnSpc>
            </a:pPr>
            <a:r>
              <a:rPr lang="ko-KR" altLang="en-US" dirty="0"/>
              <a:t>반도체 제조 장치용 드라이 진공 펌프</a:t>
            </a:r>
            <a:endParaRPr lang="en-US" altLang="ko-KR" dirty="0"/>
          </a:p>
          <a:p>
            <a:pPr lvl="1">
              <a:lnSpc>
                <a:spcPct val="150000"/>
              </a:lnSpc>
            </a:pPr>
            <a:r>
              <a:rPr lang="ko-KR" altLang="en-US" dirty="0"/>
              <a:t>각종 가전 </a:t>
            </a:r>
            <a:r>
              <a:rPr lang="en-US" altLang="ko-KR" dirty="0"/>
              <a:t>(</a:t>
            </a:r>
            <a:r>
              <a:rPr lang="ko-KR" altLang="en-US" dirty="0"/>
              <a:t>에어컨</a:t>
            </a:r>
            <a:r>
              <a:rPr lang="en-US" altLang="ko-KR" dirty="0"/>
              <a:t>, </a:t>
            </a:r>
            <a:r>
              <a:rPr lang="ko-KR" altLang="en-US" dirty="0"/>
              <a:t>냉장고</a:t>
            </a:r>
            <a:r>
              <a:rPr lang="en-US" altLang="ko-KR" dirty="0"/>
              <a:t>, </a:t>
            </a:r>
            <a:r>
              <a:rPr lang="ko-KR" altLang="en-US" dirty="0"/>
              <a:t>세탁기</a:t>
            </a:r>
            <a:r>
              <a:rPr lang="en-US" altLang="ko-KR" dirty="0"/>
              <a:t>, </a:t>
            </a:r>
            <a:r>
              <a:rPr lang="ko-KR" altLang="en-US" dirty="0"/>
              <a:t>소제기</a:t>
            </a:r>
            <a:r>
              <a:rPr lang="en-US" altLang="ko-KR" dirty="0"/>
              <a:t>, </a:t>
            </a:r>
            <a:r>
              <a:rPr lang="ko-KR" altLang="en-US" dirty="0"/>
              <a:t>보일러 등</a:t>
            </a:r>
            <a:r>
              <a:rPr lang="en-US" altLang="ko-KR" dirty="0"/>
              <a:t>)</a:t>
            </a:r>
          </a:p>
          <a:p>
            <a:pPr lvl="1">
              <a:lnSpc>
                <a:spcPct val="150000"/>
              </a:lnSpc>
            </a:pPr>
            <a:r>
              <a:rPr lang="ko-KR" altLang="en-US" dirty="0"/>
              <a:t>소형 비행기</a:t>
            </a:r>
            <a:endParaRPr lang="en-US" altLang="ko-KR" dirty="0"/>
          </a:p>
          <a:p>
            <a:pPr lvl="1">
              <a:lnSpc>
                <a:spcPct val="150000"/>
              </a:lnSpc>
            </a:pPr>
            <a:r>
              <a:rPr lang="ko-KR" altLang="en-US" dirty="0"/>
              <a:t>각종 펌프</a:t>
            </a:r>
            <a:r>
              <a:rPr lang="en-US" altLang="ko-KR" dirty="0"/>
              <a:t>, </a:t>
            </a:r>
            <a:r>
              <a:rPr lang="ko-KR" altLang="en-US" dirty="0"/>
              <a:t>선풍기</a:t>
            </a:r>
            <a:endParaRPr lang="en-US" altLang="ko-KR" dirty="0"/>
          </a:p>
          <a:p>
            <a:pPr lvl="1">
              <a:lnSpc>
                <a:spcPct val="150000"/>
              </a:lnSpc>
            </a:pPr>
            <a:endParaRPr lang="en-US" altLang="ko-KR" dirty="0"/>
          </a:p>
          <a:p>
            <a:pPr>
              <a:lnSpc>
                <a:spcPct val="150000"/>
              </a:lnSpc>
            </a:pPr>
            <a:endParaRPr lang="en-US" altLang="ko-KR" dirty="0"/>
          </a:p>
          <a:p>
            <a:pPr lvl="1">
              <a:lnSpc>
                <a:spcPct val="150000"/>
              </a:lnSpc>
            </a:pPr>
            <a:endParaRPr lang="en-US" altLang="ko-KR" dirty="0"/>
          </a:p>
          <a:p>
            <a:pPr lvl="1">
              <a:lnSpc>
                <a:spcPct val="150000"/>
              </a:lnSpc>
            </a:pPr>
            <a:endParaRPr lang="ko-KR" altLang="en-US" dirty="0"/>
          </a:p>
        </p:txBody>
      </p:sp>
      <p:sp>
        <p:nvSpPr>
          <p:cNvPr id="6" name="제목 1">
            <a:extLst>
              <a:ext uri="{FF2B5EF4-FFF2-40B4-BE49-F238E27FC236}">
                <a16:creationId xmlns:a16="http://schemas.microsoft.com/office/drawing/2014/main" id="{12AD5360-715F-4EFF-8BD5-6D0A3B87D97A}"/>
              </a:ext>
            </a:extLst>
          </p:cNvPr>
          <p:cNvSpPr>
            <a:spLocks noGrp="1"/>
          </p:cNvSpPr>
          <p:nvPr>
            <p:ph type="title"/>
          </p:nvPr>
        </p:nvSpPr>
        <p:spPr>
          <a:xfrm>
            <a:off x="829469" y="309736"/>
            <a:ext cx="8247062" cy="544512"/>
          </a:xfrm>
        </p:spPr>
        <p:txBody>
          <a:bodyPr/>
          <a:lstStyle/>
          <a:p>
            <a:r>
              <a:rPr lang="en-US" altLang="ko-KR" dirty="0"/>
              <a:t>5. </a:t>
            </a:r>
            <a:r>
              <a:rPr lang="ko-KR" altLang="en-US" dirty="0"/>
              <a:t>응용 분야 및 개선 방향</a:t>
            </a:r>
          </a:p>
        </p:txBody>
      </p:sp>
      <p:pic>
        <p:nvPicPr>
          <p:cNvPr id="2" name="그림 1">
            <a:extLst>
              <a:ext uri="{FF2B5EF4-FFF2-40B4-BE49-F238E27FC236}">
                <a16:creationId xmlns:a16="http://schemas.microsoft.com/office/drawing/2014/main" id="{115E6D7E-E54E-F44F-996F-0634A4978FBB}"/>
              </a:ext>
            </a:extLst>
          </p:cNvPr>
          <p:cNvPicPr>
            <a:picLocks noChangeAspect="1"/>
          </p:cNvPicPr>
          <p:nvPr/>
        </p:nvPicPr>
        <p:blipFill>
          <a:blip r:embed="rId2"/>
          <a:stretch>
            <a:fillRect/>
          </a:stretch>
        </p:blipFill>
        <p:spPr>
          <a:xfrm>
            <a:off x="5529065" y="1196752"/>
            <a:ext cx="4189556" cy="1440160"/>
          </a:xfrm>
          <a:prstGeom prst="rect">
            <a:avLst/>
          </a:prstGeom>
        </p:spPr>
      </p:pic>
      <p:pic>
        <p:nvPicPr>
          <p:cNvPr id="3" name="그림 2">
            <a:extLst>
              <a:ext uri="{FF2B5EF4-FFF2-40B4-BE49-F238E27FC236}">
                <a16:creationId xmlns:a16="http://schemas.microsoft.com/office/drawing/2014/main" id="{E74ABF13-5033-7444-8B45-736CF9810C92}"/>
              </a:ext>
            </a:extLst>
          </p:cNvPr>
          <p:cNvPicPr>
            <a:picLocks noChangeAspect="1"/>
          </p:cNvPicPr>
          <p:nvPr/>
        </p:nvPicPr>
        <p:blipFill>
          <a:blip r:embed="rId3"/>
          <a:stretch>
            <a:fillRect/>
          </a:stretch>
        </p:blipFill>
        <p:spPr>
          <a:xfrm>
            <a:off x="5194300" y="3882852"/>
            <a:ext cx="3441700" cy="2120900"/>
          </a:xfrm>
          <a:prstGeom prst="rect">
            <a:avLst/>
          </a:prstGeom>
        </p:spPr>
      </p:pic>
    </p:spTree>
    <p:extLst>
      <p:ext uri="{BB962C8B-B14F-4D97-AF65-F5344CB8AC3E}">
        <p14:creationId xmlns:p14="http://schemas.microsoft.com/office/powerpoint/2010/main" val="4248034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a:t>전동기 모델링</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1.1 </a:t>
            </a:r>
            <a:r>
              <a:rPr lang="ko-KR" altLang="en-US" sz="1600" b="1" dirty="0"/>
              <a:t>영구자석 동기 전동기 </a:t>
            </a:r>
            <a:br>
              <a:rPr lang="en-US" altLang="ko-KR" sz="1600" b="1" dirty="0"/>
            </a:br>
            <a:endParaRPr lang="en-US" altLang="ko-KR" sz="1600" b="1" dirty="0"/>
          </a:p>
          <a:p>
            <a:pPr lvl="2">
              <a:buClr>
                <a:srgbClr val="FFC000"/>
              </a:buClr>
            </a:pPr>
            <a:r>
              <a:rPr lang="ko-KR" altLang="en-US" sz="1400" dirty="0"/>
              <a:t>영구 자석의 사용 이유</a:t>
            </a: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r>
              <a:rPr lang="ko-KR" altLang="en-US" sz="1400" dirty="0"/>
              <a:t>회전자의 </a:t>
            </a:r>
            <a:r>
              <a:rPr lang="ko-KR" altLang="en-US" sz="1400" dirty="0" err="1"/>
              <a:t>자속</a:t>
            </a:r>
            <a:r>
              <a:rPr lang="ko-KR" altLang="en-US" sz="1400" dirty="0"/>
              <a:t> 발생을 위한 여자 권선이 없으므로 전력 손실이 적음</a:t>
            </a:r>
            <a:endParaRPr lang="en-US" altLang="ko-KR" sz="1400" dirty="0"/>
          </a:p>
          <a:p>
            <a:pPr lvl="2">
              <a:buClr>
                <a:srgbClr val="FFC000"/>
              </a:buClr>
            </a:pPr>
            <a:r>
              <a:rPr lang="ko-KR" altLang="en-US" sz="1400" dirty="0"/>
              <a:t>출력 밀도가 높아 전동기의 무게에 대한 출력 토크가 우수</a:t>
            </a:r>
            <a:endParaRPr lang="en-US" altLang="ko-KR" sz="1400" dirty="0"/>
          </a:p>
          <a:p>
            <a:pPr lvl="2">
              <a:buClr>
                <a:srgbClr val="FFC000"/>
              </a:buClr>
            </a:pPr>
            <a:r>
              <a:rPr lang="ko-KR" altLang="en-US" sz="1400" dirty="0" err="1"/>
              <a:t>돌극성에</a:t>
            </a:r>
            <a:r>
              <a:rPr lang="ko-KR" altLang="en-US" sz="1400" dirty="0"/>
              <a:t> 의한 </a:t>
            </a:r>
            <a:r>
              <a:rPr lang="ko-KR" altLang="en-US" sz="1400" dirty="0" err="1"/>
              <a:t>릴럭턴스</a:t>
            </a:r>
            <a:r>
              <a:rPr lang="ko-KR" altLang="en-US" sz="1400" dirty="0"/>
              <a:t> 토크 활용 가능 </a:t>
            </a:r>
            <a:endParaRPr lang="en-US" altLang="ko-KR" sz="1400" dirty="0"/>
          </a:p>
          <a:p>
            <a:pPr lvl="2">
              <a:buClr>
                <a:srgbClr val="FFC000"/>
              </a:buClr>
            </a:pPr>
            <a:endParaRPr lang="en-US" altLang="ko-KR" sz="1400"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a:t>
            </a:fld>
            <a:endParaRPr lang="ko-KR" altLang="en-US"/>
          </a:p>
        </p:txBody>
      </p:sp>
      <p:pic>
        <p:nvPicPr>
          <p:cNvPr id="6" name="그림 5">
            <a:extLst>
              <a:ext uri="{FF2B5EF4-FFF2-40B4-BE49-F238E27FC236}">
                <a16:creationId xmlns:a16="http://schemas.microsoft.com/office/drawing/2014/main" id="{F23C5BAF-F76A-3749-9037-DF9F7FF06FDA}"/>
              </a:ext>
            </a:extLst>
          </p:cNvPr>
          <p:cNvPicPr>
            <a:picLocks noChangeAspect="1"/>
          </p:cNvPicPr>
          <p:nvPr/>
        </p:nvPicPr>
        <p:blipFill>
          <a:blip r:embed="rId2"/>
          <a:stretch>
            <a:fillRect/>
          </a:stretch>
        </p:blipFill>
        <p:spPr>
          <a:xfrm>
            <a:off x="1712640" y="2057659"/>
            <a:ext cx="5616624" cy="2549995"/>
          </a:xfrm>
          <a:prstGeom prst="rect">
            <a:avLst/>
          </a:prstGeom>
        </p:spPr>
      </p:pic>
    </p:spTree>
    <p:extLst>
      <p:ext uri="{BB962C8B-B14F-4D97-AF65-F5344CB8AC3E}">
        <p14:creationId xmlns:p14="http://schemas.microsoft.com/office/powerpoint/2010/main" val="1664624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A68D1A35-C27D-4EB9-A17B-09EBD860CE83}"/>
              </a:ext>
            </a:extLst>
          </p:cNvPr>
          <p:cNvSpPr>
            <a:spLocks noGrp="1"/>
          </p:cNvSpPr>
          <p:nvPr>
            <p:ph type="sldNum" sz="quarter" idx="10"/>
          </p:nvPr>
        </p:nvSpPr>
        <p:spPr/>
        <p:txBody>
          <a:bodyPr/>
          <a:lstStyle/>
          <a:p>
            <a:fld id="{7CC01F1E-FD2C-4DE6-8652-E5F26BFD322C}" type="slidenum">
              <a:rPr lang="en-US" altLang="ko-KR" smtClean="0"/>
              <a:pPr/>
              <a:t>39</a:t>
            </a:fld>
            <a:endParaRPr lang="ko-KR" altLang="en-US"/>
          </a:p>
        </p:txBody>
      </p:sp>
      <p:sp>
        <p:nvSpPr>
          <p:cNvPr id="5" name="내용 개체 틀 2">
            <a:extLst>
              <a:ext uri="{FF2B5EF4-FFF2-40B4-BE49-F238E27FC236}">
                <a16:creationId xmlns:a16="http://schemas.microsoft.com/office/drawing/2014/main" id="{A10B3E51-DEC9-4CC1-B141-0F745E728E58}"/>
              </a:ext>
            </a:extLst>
          </p:cNvPr>
          <p:cNvSpPr>
            <a:spLocks noGrp="1"/>
          </p:cNvSpPr>
          <p:nvPr>
            <p:ph idx="1"/>
          </p:nvPr>
        </p:nvSpPr>
        <p:spPr>
          <a:xfrm>
            <a:off x="636587" y="1395240"/>
            <a:ext cx="8610600" cy="4608512"/>
          </a:xfrm>
        </p:spPr>
        <p:txBody>
          <a:bodyPr/>
          <a:lstStyle/>
          <a:p>
            <a:r>
              <a:rPr lang="en-US" altLang="ko-KR" sz="1800" b="1" dirty="0"/>
              <a:t>5.2 </a:t>
            </a:r>
            <a:r>
              <a:rPr lang="ko-KR" altLang="en-US" sz="1800" b="1" dirty="0"/>
              <a:t>개선 방향</a:t>
            </a:r>
            <a:endParaRPr lang="en-US" altLang="ko-KR" sz="1800" dirty="0"/>
          </a:p>
          <a:p>
            <a:pPr lvl="1">
              <a:lnSpc>
                <a:spcPct val="150000"/>
              </a:lnSpc>
            </a:pPr>
            <a:r>
              <a:rPr lang="ko-KR" altLang="en-US" dirty="0"/>
              <a:t>전동기의 모델을 이용하는 방법은 </a:t>
            </a:r>
            <a:r>
              <a:rPr lang="ko-KR" altLang="en-US" dirty="0" err="1"/>
              <a:t>역기전력</a:t>
            </a:r>
            <a:r>
              <a:rPr lang="ko-KR" altLang="en-US" dirty="0"/>
              <a:t> 정보를 기반</a:t>
            </a:r>
            <a:endParaRPr lang="en-US" altLang="ko-KR" dirty="0"/>
          </a:p>
          <a:p>
            <a:pPr lvl="2">
              <a:lnSpc>
                <a:spcPct val="150000"/>
              </a:lnSpc>
            </a:pPr>
            <a:r>
              <a:rPr lang="ko-KR" altLang="en-US" sz="1200" dirty="0"/>
              <a:t>저속 운전 영역에서는 만족할 만한 성능 얻기 힘들다</a:t>
            </a:r>
            <a:r>
              <a:rPr lang="en-US" altLang="ko-KR" sz="1200" dirty="0"/>
              <a:t>.</a:t>
            </a:r>
          </a:p>
          <a:p>
            <a:pPr lvl="2">
              <a:lnSpc>
                <a:spcPct val="150000"/>
              </a:lnSpc>
            </a:pPr>
            <a:r>
              <a:rPr lang="ko-KR" altLang="en-US" sz="1200" dirty="0"/>
              <a:t>영속과 저속 영역에서의 특성 향상이 가장 큰 해결 되어야 할 과제</a:t>
            </a:r>
            <a:r>
              <a:rPr lang="en-US" altLang="ko-KR" sz="1200" dirty="0"/>
              <a:t>.</a:t>
            </a:r>
          </a:p>
          <a:p>
            <a:pPr marL="476250" lvl="1" indent="0">
              <a:lnSpc>
                <a:spcPct val="150000"/>
              </a:lnSpc>
              <a:buNone/>
            </a:pPr>
            <a:endParaRPr lang="en-US" altLang="ko-KR" dirty="0"/>
          </a:p>
          <a:p>
            <a:pPr lvl="1">
              <a:lnSpc>
                <a:spcPct val="150000"/>
              </a:lnSpc>
            </a:pPr>
            <a:r>
              <a:rPr lang="ko-KR" altLang="en-US" dirty="0"/>
              <a:t>전동기 모델에 사용된 제정수와 입력 값의 정확성에 의존</a:t>
            </a:r>
            <a:endParaRPr lang="en-US" altLang="ko-KR" dirty="0"/>
          </a:p>
          <a:p>
            <a:pPr lvl="2">
              <a:lnSpc>
                <a:spcPct val="150000"/>
              </a:lnSpc>
            </a:pPr>
            <a:r>
              <a:rPr lang="ko-KR" altLang="en-US" sz="1200" dirty="0"/>
              <a:t>온도나 </a:t>
            </a:r>
            <a:r>
              <a:rPr lang="ko-KR" altLang="en-US" sz="1200" dirty="0" err="1"/>
              <a:t>쇄교</a:t>
            </a:r>
            <a:r>
              <a:rPr lang="ko-KR" altLang="en-US" sz="1200" dirty="0"/>
              <a:t> </a:t>
            </a:r>
            <a:r>
              <a:rPr lang="ko-KR" altLang="en-US" sz="1200" dirty="0" err="1"/>
              <a:t>자속의</a:t>
            </a:r>
            <a:r>
              <a:rPr lang="ko-KR" altLang="en-US" sz="1200" dirty="0"/>
              <a:t> 크기 등의 운전 조건에 따라 쉽게 변동 가능</a:t>
            </a:r>
            <a:r>
              <a:rPr lang="en-US" altLang="ko-KR" sz="1200" dirty="0"/>
              <a:t>.</a:t>
            </a:r>
          </a:p>
          <a:p>
            <a:pPr lvl="2">
              <a:lnSpc>
                <a:spcPct val="150000"/>
              </a:lnSpc>
            </a:pPr>
            <a:r>
              <a:rPr lang="ko-KR" altLang="en-US" sz="1200" dirty="0"/>
              <a:t>정확한 </a:t>
            </a:r>
            <a:r>
              <a:rPr lang="ko-KR" altLang="en-US" sz="1200" dirty="0" err="1"/>
              <a:t>센서리스</a:t>
            </a:r>
            <a:r>
              <a:rPr lang="ko-KR" altLang="en-US" sz="1200" dirty="0"/>
              <a:t> 제어를 위해서는 전동기의 정수 값의 변동을 실시간으로 추정하는 알고리즘 필요</a:t>
            </a:r>
            <a:endParaRPr lang="en-US" altLang="ko-KR" sz="1200" dirty="0"/>
          </a:p>
          <a:p>
            <a:pPr lvl="1">
              <a:lnSpc>
                <a:spcPct val="150000"/>
              </a:lnSpc>
            </a:pPr>
            <a:endParaRPr lang="en-US" altLang="ko-KR" dirty="0"/>
          </a:p>
          <a:p>
            <a:pPr lvl="1">
              <a:lnSpc>
                <a:spcPct val="150000"/>
              </a:lnSpc>
            </a:pPr>
            <a:endParaRPr lang="ko-KR" altLang="en-US" dirty="0"/>
          </a:p>
        </p:txBody>
      </p:sp>
      <p:sp>
        <p:nvSpPr>
          <p:cNvPr id="6" name="제목 1">
            <a:extLst>
              <a:ext uri="{FF2B5EF4-FFF2-40B4-BE49-F238E27FC236}">
                <a16:creationId xmlns:a16="http://schemas.microsoft.com/office/drawing/2014/main" id="{CB0DD32F-7696-3644-8766-284467F3EA04}"/>
              </a:ext>
            </a:extLst>
          </p:cNvPr>
          <p:cNvSpPr>
            <a:spLocks noGrp="1"/>
          </p:cNvSpPr>
          <p:nvPr>
            <p:ph type="title"/>
          </p:nvPr>
        </p:nvSpPr>
        <p:spPr>
          <a:xfrm>
            <a:off x="829469" y="309736"/>
            <a:ext cx="8247062" cy="544512"/>
          </a:xfrm>
        </p:spPr>
        <p:txBody>
          <a:bodyPr/>
          <a:lstStyle/>
          <a:p>
            <a:r>
              <a:rPr lang="en-US" altLang="ko-KR" dirty="0"/>
              <a:t>5. </a:t>
            </a:r>
            <a:r>
              <a:rPr lang="ko-KR" altLang="en-US" dirty="0"/>
              <a:t>응용 분야 및 개선 방향</a:t>
            </a:r>
          </a:p>
        </p:txBody>
      </p:sp>
    </p:spTree>
    <p:extLst>
      <p:ext uri="{BB962C8B-B14F-4D97-AF65-F5344CB8AC3E}">
        <p14:creationId xmlns:p14="http://schemas.microsoft.com/office/powerpoint/2010/main" val="4049379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969778" y="2276872"/>
            <a:ext cx="3071453" cy="1224136"/>
          </a:xfrm>
        </p:spPr>
        <p:txBody>
          <a:bodyPr/>
          <a:lstStyle/>
          <a:p>
            <a:r>
              <a:rPr lang="en-US" altLang="ko-KR" sz="6000" dirty="0"/>
              <a:t>Q&amp;A</a:t>
            </a:r>
            <a:endParaRPr lang="ko-KR" altLang="en-US" sz="6000"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40</a:t>
            </a:fld>
            <a:endParaRPr lang="ko-KR" altLang="en-US"/>
          </a:p>
        </p:txBody>
      </p:sp>
    </p:spTree>
    <p:extLst>
      <p:ext uri="{BB962C8B-B14F-4D97-AF65-F5344CB8AC3E}">
        <p14:creationId xmlns:p14="http://schemas.microsoft.com/office/powerpoint/2010/main" val="1744144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a:t>전동기 모델링</a:t>
            </a:r>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1.2 IPMSM </a:t>
                </a:r>
                <a:r>
                  <a:rPr lang="ko-KR" altLang="en-US" sz="1600" b="1" dirty="0"/>
                  <a:t>모델링 </a:t>
                </a:r>
                <a:br>
                  <a:rPr lang="en-US" altLang="ko-KR" sz="1600" b="1" dirty="0"/>
                </a:br>
                <a:endParaRPr lang="en-US" altLang="ko-KR" sz="1600" b="1" dirty="0"/>
              </a:p>
              <a:p>
                <a:pPr marL="862013" lvl="2" indent="0">
                  <a:buClr>
                    <a:srgbClr val="FFC000"/>
                  </a:buClr>
                  <a:buNone/>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r>
                  <a:rPr lang="ko-KR" altLang="en-US" sz="1400" dirty="0"/>
                  <a:t>기본적인 교류 전동기의 전압 방정식 </a:t>
                </a:r>
                <a:endParaRPr lang="en-US" altLang="ko-KR" sz="1400" dirty="0"/>
              </a:p>
              <a:p>
                <a:pPr lvl="2">
                  <a:buClr>
                    <a:srgbClr val="FFC000"/>
                  </a:buClr>
                </a:pPr>
                <a:r>
                  <a:rPr lang="ko-KR" altLang="en-US" sz="1400" dirty="0" err="1"/>
                  <a:t>자속을</a:t>
                </a:r>
                <a:r>
                  <a:rPr lang="ko-KR" altLang="en-US" sz="1400" dirty="0"/>
                  <a:t> 원천 전류와 인덕턴스의 곱으로 표현 가능</a:t>
                </a:r>
                <a:endParaRPr lang="en-US" altLang="ko-KR" sz="1400" dirty="0"/>
              </a:p>
              <a:p>
                <a:pPr lvl="2">
                  <a:buClr>
                    <a:srgbClr val="FFC000"/>
                  </a:buClr>
                </a:pPr>
                <a:r>
                  <a:rPr lang="ko-KR" altLang="en-US" sz="1400" dirty="0" err="1"/>
                  <a:t>영구자석에</a:t>
                </a:r>
                <a:r>
                  <a:rPr lang="ko-KR" altLang="en-US" sz="1400" dirty="0"/>
                  <a:t> 의한 </a:t>
                </a:r>
                <a:r>
                  <a:rPr lang="ko-KR" altLang="en-US" sz="1400" dirty="0" err="1"/>
                  <a:t>자속</a:t>
                </a:r>
                <a:r>
                  <a:rPr lang="ko-KR" altLang="en-US" sz="1400" dirty="0"/>
                  <a:t>  </a:t>
                </a:r>
                <a14:m>
                  <m:oMath xmlns:m="http://schemas.openxmlformats.org/officeDocument/2006/math">
                    <m:sSub>
                      <m:sSubPr>
                        <m:ctrlPr>
                          <a:rPr lang="el-GR" altLang="ko-KR" sz="1400" i="1">
                            <a:latin typeface="Cambria Math" panose="02040503050406030204" pitchFamily="18" charset="0"/>
                          </a:rPr>
                        </m:ctrlPr>
                      </m:sSubPr>
                      <m:e>
                        <m:r>
                          <a:rPr lang="ko-KR" altLang="el-GR" sz="1400" i="1">
                            <a:latin typeface="Cambria Math" panose="02040503050406030204" pitchFamily="18" charset="0"/>
                          </a:rPr>
                          <m:t>𝜑</m:t>
                        </m:r>
                      </m:e>
                      <m:sub>
                        <m:r>
                          <a:rPr lang="en-US" altLang="ko-KR" sz="1400" i="1">
                            <a:latin typeface="Cambria Math" panose="02040503050406030204" pitchFamily="18" charset="0"/>
                          </a:rPr>
                          <m:t>𝑓</m:t>
                        </m:r>
                      </m:sub>
                    </m:sSub>
                  </m:oMath>
                </a14:m>
                <a:r>
                  <a:rPr lang="ko-KR" altLang="en-US" sz="1400" dirty="0"/>
                  <a:t> 가 일정하므로 계자전류로 표현가능  </a:t>
                </a:r>
              </a:p>
              <a:p>
                <a:pPr lvl="2">
                  <a:buClr>
                    <a:srgbClr val="FFC000"/>
                  </a:buClr>
                </a:pPr>
                <a:endParaRPr lang="en-US" altLang="ko-KR" sz="1400"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260635" y="716034"/>
                <a:ext cx="9516901" cy="5233246"/>
              </a:xfrm>
              <a:blipFill>
                <a:blip r:embed="rId2"/>
                <a:stretch>
                  <a:fillRect/>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0"/>
          </p:nvPr>
        </p:nvSpPr>
        <p:spPr/>
        <p:txBody>
          <a:bodyPr/>
          <a:lstStyle/>
          <a:p>
            <a:fld id="{7CC01F1E-FD2C-4DE6-8652-E5F26BFD322C}" type="slidenum">
              <a:rPr lang="en-US" altLang="ko-KR" smtClean="0"/>
              <a:pPr/>
              <a:t>4</a:t>
            </a:fld>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1DA33F36-1494-D04D-AFCD-BF2CE7B347D1}"/>
                  </a:ext>
                </a:extLst>
              </p:cNvPr>
              <p:cNvSpPr/>
              <p:nvPr/>
            </p:nvSpPr>
            <p:spPr>
              <a:xfrm>
                <a:off x="1153065" y="1392034"/>
                <a:ext cx="1894045" cy="559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𝑣</m:t>
                          </m:r>
                        </m:e>
                        <m:sub>
                          <m:r>
                            <a:rPr lang="ko-KR" altLang="en-US" sz="1600" i="1" baseline="0">
                              <a:latin typeface="Cambria Math" panose="02040503050406030204" pitchFamily="18" charset="0"/>
                            </a:rPr>
                            <m:t>𝑎𝑠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𝑅</m:t>
                          </m:r>
                        </m:e>
                        <m:sub>
                          <m:r>
                            <a:rPr lang="ko-KR" altLang="en-US" sz="1600" i="1" baseline="0">
                              <a:latin typeface="Cambria Math" panose="02040503050406030204" pitchFamily="18" charset="0"/>
                            </a:rPr>
                            <m:t>𝑠</m:t>
                          </m:r>
                        </m:sub>
                      </m:sSub>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𝑖</m:t>
                          </m:r>
                        </m:e>
                        <m:sub>
                          <m:r>
                            <a:rPr lang="ko-KR" altLang="en-US" sz="1600" i="1" baseline="0">
                              <a:latin typeface="Cambria Math" panose="02040503050406030204" pitchFamily="18" charset="0"/>
                            </a:rPr>
                            <m:t>𝑎𝑠</m:t>
                          </m:r>
                        </m:sub>
                      </m:sSub>
                      <m:r>
                        <a:rPr lang="ko-KR" altLang="en-US" sz="1600" i="0" baseline="0">
                          <a:latin typeface="Cambria Math" panose="02040503050406030204" pitchFamily="18" charset="0"/>
                        </a:rPr>
                        <m:t>+</m:t>
                      </m:r>
                      <m:f>
                        <m:fPr>
                          <m:ctrlPr>
                            <a:rPr lang="ko-KR" altLang="en-US" sz="1600" i="1" baseline="0">
                              <a:latin typeface="Cambria Math" panose="02040503050406030204" pitchFamily="18" charset="0"/>
                            </a:rPr>
                          </m:ctrlPr>
                        </m:fPr>
                        <m:num>
                          <m:r>
                            <a:rPr lang="ko-KR" altLang="en-US" sz="1600" i="1" baseline="0">
                              <a:latin typeface="Cambria Math" panose="02040503050406030204" pitchFamily="18" charset="0"/>
                            </a:rPr>
                            <m:t>𝑑</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𝜆</m:t>
                              </m:r>
                            </m:e>
                            <m:sub>
                              <m:r>
                                <a:rPr lang="ko-KR" altLang="en-US" sz="1600" i="1" baseline="0">
                                  <a:latin typeface="Cambria Math" panose="02040503050406030204" pitchFamily="18" charset="0"/>
                                </a:rPr>
                                <m:t>𝑎𝑠</m:t>
                              </m:r>
                            </m:sub>
                          </m:sSub>
                        </m:num>
                        <m:den>
                          <m:r>
                            <a:rPr lang="ko-KR" altLang="en-US" sz="1600" i="1" baseline="0">
                              <a:latin typeface="Cambria Math" panose="02040503050406030204" pitchFamily="18" charset="0"/>
                            </a:rPr>
                            <m:t>𝑑𝑡</m:t>
                          </m:r>
                        </m:den>
                      </m:f>
                    </m:oMath>
                  </m:oMathPara>
                </a14:m>
                <a:endParaRPr lang="ko-KR" altLang="en-US" sz="2000" baseline="0" dirty="0"/>
              </a:p>
            </p:txBody>
          </p:sp>
        </mc:Choice>
        <mc:Fallback xmlns="">
          <p:sp>
            <p:nvSpPr>
              <p:cNvPr id="15" name="직사각형 14">
                <a:extLst>
                  <a:ext uri="{FF2B5EF4-FFF2-40B4-BE49-F238E27FC236}">
                    <a16:creationId xmlns:a16="http://schemas.microsoft.com/office/drawing/2014/main" id="{1DA33F36-1494-D04D-AFCD-BF2CE7B347D1}"/>
                  </a:ext>
                </a:extLst>
              </p:cNvPr>
              <p:cNvSpPr>
                <a:spLocks noRot="1" noChangeAspect="1" noMove="1" noResize="1" noEditPoints="1" noAdjustHandles="1" noChangeArrowheads="1" noChangeShapeType="1" noTextEdit="1"/>
              </p:cNvSpPr>
              <p:nvPr/>
            </p:nvSpPr>
            <p:spPr>
              <a:xfrm>
                <a:off x="1153065" y="1392034"/>
                <a:ext cx="1894045" cy="559961"/>
              </a:xfrm>
              <a:prstGeom prst="rect">
                <a:avLst/>
              </a:prstGeom>
              <a:blipFill>
                <a:blip r:embed="rId3"/>
                <a:stretch>
                  <a:fillRect b="-2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2D422918-65AF-484E-B530-35319F36277F}"/>
                  </a:ext>
                </a:extLst>
              </p:cNvPr>
              <p:cNvSpPr/>
              <p:nvPr/>
            </p:nvSpPr>
            <p:spPr>
              <a:xfrm>
                <a:off x="1154026" y="2060769"/>
                <a:ext cx="1894429" cy="559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𝑣</m:t>
                          </m:r>
                        </m:e>
                        <m:sub>
                          <m:r>
                            <a:rPr lang="ko-KR" altLang="en-US" sz="1600" i="1" baseline="0">
                              <a:latin typeface="Cambria Math" panose="02040503050406030204" pitchFamily="18" charset="0"/>
                            </a:rPr>
                            <m:t>𝑏𝑠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𝑅</m:t>
                          </m:r>
                        </m:e>
                        <m:sub>
                          <m:r>
                            <a:rPr lang="ko-KR" altLang="en-US" sz="1600" i="1" baseline="0">
                              <a:latin typeface="Cambria Math" panose="02040503050406030204" pitchFamily="18" charset="0"/>
                            </a:rPr>
                            <m:t>𝑠</m:t>
                          </m:r>
                        </m:sub>
                      </m:sSub>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𝑖</m:t>
                          </m:r>
                        </m:e>
                        <m:sub>
                          <m:r>
                            <a:rPr lang="ko-KR" altLang="en-US" sz="1600" i="1" baseline="0">
                              <a:latin typeface="Cambria Math" panose="02040503050406030204" pitchFamily="18" charset="0"/>
                            </a:rPr>
                            <m:t>𝑏𝑠</m:t>
                          </m:r>
                        </m:sub>
                      </m:sSub>
                      <m:r>
                        <a:rPr lang="ko-KR" altLang="en-US" sz="1600" i="0" baseline="0">
                          <a:latin typeface="Cambria Math" panose="02040503050406030204" pitchFamily="18" charset="0"/>
                        </a:rPr>
                        <m:t>+</m:t>
                      </m:r>
                      <m:f>
                        <m:fPr>
                          <m:ctrlPr>
                            <a:rPr lang="ko-KR" altLang="en-US" sz="1600" i="1" baseline="0">
                              <a:latin typeface="Cambria Math" panose="02040503050406030204" pitchFamily="18" charset="0"/>
                            </a:rPr>
                          </m:ctrlPr>
                        </m:fPr>
                        <m:num>
                          <m:r>
                            <a:rPr lang="ko-KR" altLang="en-US" sz="1600" i="1" baseline="0">
                              <a:latin typeface="Cambria Math" panose="02040503050406030204" pitchFamily="18" charset="0"/>
                            </a:rPr>
                            <m:t>𝑑</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𝜆</m:t>
                              </m:r>
                            </m:e>
                            <m:sub>
                              <m:r>
                                <a:rPr lang="ko-KR" altLang="en-US" sz="1600" i="1" baseline="0">
                                  <a:latin typeface="Cambria Math" panose="02040503050406030204" pitchFamily="18" charset="0"/>
                                </a:rPr>
                                <m:t>𝑏𝑠</m:t>
                              </m:r>
                            </m:sub>
                          </m:sSub>
                        </m:num>
                        <m:den>
                          <m:r>
                            <a:rPr lang="ko-KR" altLang="en-US" sz="1600" i="1" baseline="0">
                              <a:latin typeface="Cambria Math" panose="02040503050406030204" pitchFamily="18" charset="0"/>
                            </a:rPr>
                            <m:t>𝑑𝑡</m:t>
                          </m:r>
                        </m:den>
                      </m:f>
                    </m:oMath>
                  </m:oMathPara>
                </a14:m>
                <a:endParaRPr lang="ko-KR" altLang="en-US" sz="2000" baseline="0" dirty="0"/>
              </a:p>
            </p:txBody>
          </p:sp>
        </mc:Choice>
        <mc:Fallback xmlns="">
          <p:sp>
            <p:nvSpPr>
              <p:cNvPr id="16" name="직사각형 15">
                <a:extLst>
                  <a:ext uri="{FF2B5EF4-FFF2-40B4-BE49-F238E27FC236}">
                    <a16:creationId xmlns:a16="http://schemas.microsoft.com/office/drawing/2014/main" id="{2D422918-65AF-484E-B530-35319F36277F}"/>
                  </a:ext>
                </a:extLst>
              </p:cNvPr>
              <p:cNvSpPr>
                <a:spLocks noRot="1" noChangeAspect="1" noMove="1" noResize="1" noEditPoints="1" noAdjustHandles="1" noChangeArrowheads="1" noChangeShapeType="1" noTextEdit="1"/>
              </p:cNvSpPr>
              <p:nvPr/>
            </p:nvSpPr>
            <p:spPr>
              <a:xfrm>
                <a:off x="1154026" y="2060769"/>
                <a:ext cx="1894429" cy="559961"/>
              </a:xfrm>
              <a:prstGeom prst="rect">
                <a:avLst/>
              </a:prstGeom>
              <a:blipFill>
                <a:blip r:embed="rId4"/>
                <a:stretch>
                  <a:fillRect b="-444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48B02FAA-A7C8-F24A-8E67-3C8F8B7082C1}"/>
                  </a:ext>
                </a:extLst>
              </p:cNvPr>
              <p:cNvSpPr/>
              <p:nvPr/>
            </p:nvSpPr>
            <p:spPr>
              <a:xfrm>
                <a:off x="1219429" y="2720828"/>
                <a:ext cx="1841145" cy="559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𝑣</m:t>
                          </m:r>
                        </m:e>
                        <m:sub>
                          <m:r>
                            <a:rPr lang="ko-KR" altLang="en-US" sz="1600" i="1" baseline="0">
                              <a:latin typeface="Cambria Math" panose="02040503050406030204" pitchFamily="18" charset="0"/>
                            </a:rPr>
                            <m:t>𝑐𝑠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𝑅</m:t>
                          </m:r>
                        </m:e>
                        <m:sub>
                          <m:r>
                            <a:rPr lang="ko-KR" altLang="en-US" sz="1600" i="1" baseline="0">
                              <a:latin typeface="Cambria Math" panose="02040503050406030204" pitchFamily="18" charset="0"/>
                            </a:rPr>
                            <m:t>𝑠</m:t>
                          </m:r>
                        </m:sub>
                      </m:sSub>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𝑖</m:t>
                          </m:r>
                        </m:e>
                        <m:sub>
                          <m:r>
                            <a:rPr lang="ko-KR" altLang="en-US" sz="1600" i="1" baseline="0">
                              <a:latin typeface="Cambria Math" panose="02040503050406030204" pitchFamily="18" charset="0"/>
                            </a:rPr>
                            <m:t>𝑐𝑠</m:t>
                          </m:r>
                        </m:sub>
                      </m:sSub>
                      <m:r>
                        <a:rPr lang="ko-KR" altLang="en-US" sz="1600" i="0" baseline="0">
                          <a:latin typeface="Cambria Math" panose="02040503050406030204" pitchFamily="18" charset="0"/>
                        </a:rPr>
                        <m:t>+</m:t>
                      </m:r>
                      <m:f>
                        <m:fPr>
                          <m:ctrlPr>
                            <a:rPr lang="ko-KR" altLang="en-US" sz="1600" i="1" baseline="0">
                              <a:latin typeface="Cambria Math" panose="02040503050406030204" pitchFamily="18" charset="0"/>
                            </a:rPr>
                          </m:ctrlPr>
                        </m:fPr>
                        <m:num>
                          <m:r>
                            <a:rPr lang="ko-KR" altLang="en-US" sz="1600" i="1" baseline="0">
                              <a:latin typeface="Cambria Math" panose="02040503050406030204" pitchFamily="18" charset="0"/>
                            </a:rPr>
                            <m:t>𝑑</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𝜆</m:t>
                              </m:r>
                            </m:e>
                            <m:sub>
                              <m:r>
                                <a:rPr lang="ko-KR" altLang="en-US" sz="1600" i="1" baseline="0">
                                  <a:latin typeface="Cambria Math" panose="02040503050406030204" pitchFamily="18" charset="0"/>
                                </a:rPr>
                                <m:t>𝑐𝑠</m:t>
                              </m:r>
                            </m:sub>
                          </m:sSub>
                        </m:num>
                        <m:den>
                          <m:r>
                            <a:rPr lang="ko-KR" altLang="en-US" sz="1600" i="1" baseline="0">
                              <a:latin typeface="Cambria Math" panose="02040503050406030204" pitchFamily="18" charset="0"/>
                            </a:rPr>
                            <m:t>𝑑𝑡</m:t>
                          </m:r>
                        </m:den>
                      </m:f>
                    </m:oMath>
                  </m:oMathPara>
                </a14:m>
                <a:endParaRPr lang="ko-KR" altLang="en-US" sz="2000" baseline="0" dirty="0"/>
              </a:p>
            </p:txBody>
          </p:sp>
        </mc:Choice>
        <mc:Fallback xmlns="">
          <p:sp>
            <p:nvSpPr>
              <p:cNvPr id="17" name="직사각형 16">
                <a:extLst>
                  <a:ext uri="{FF2B5EF4-FFF2-40B4-BE49-F238E27FC236}">
                    <a16:creationId xmlns:a16="http://schemas.microsoft.com/office/drawing/2014/main" id="{48B02FAA-A7C8-F24A-8E67-3C8F8B7082C1}"/>
                  </a:ext>
                </a:extLst>
              </p:cNvPr>
              <p:cNvSpPr>
                <a:spLocks noRot="1" noChangeAspect="1" noMove="1" noResize="1" noEditPoints="1" noAdjustHandles="1" noChangeArrowheads="1" noChangeShapeType="1" noTextEdit="1"/>
              </p:cNvSpPr>
              <p:nvPr/>
            </p:nvSpPr>
            <p:spPr>
              <a:xfrm>
                <a:off x="1219429" y="2720828"/>
                <a:ext cx="1841145" cy="559961"/>
              </a:xfrm>
              <a:prstGeom prst="rect">
                <a:avLst/>
              </a:prstGeom>
              <a:blipFill>
                <a:blip r:embed="rId5"/>
                <a:stretch>
                  <a:fillRect b="-444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id="{60CD8FAE-147A-5E4A-AF32-50478B222B5F}"/>
                  </a:ext>
                </a:extLst>
              </p:cNvPr>
              <p:cNvSpPr/>
              <p:nvPr/>
            </p:nvSpPr>
            <p:spPr>
              <a:xfrm>
                <a:off x="4216302" y="1484784"/>
                <a:ext cx="3256917" cy="3583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𝜆</m:t>
                          </m:r>
                        </m:e>
                        <m:sub>
                          <m:r>
                            <a:rPr lang="ko-KR" altLang="en-US" sz="1600" i="1" baseline="0">
                              <a:latin typeface="Cambria Math" panose="02040503050406030204" pitchFamily="18" charset="0"/>
                            </a:rPr>
                            <m:t>𝑎𝑠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𝜆</m:t>
                          </m:r>
                        </m:e>
                        <m:sub>
                          <m:r>
                            <a:rPr lang="ko-KR" altLang="en-US" sz="1600" i="1" baseline="0">
                              <a:latin typeface="Cambria Math" panose="02040503050406030204" pitchFamily="18" charset="0"/>
                            </a:rPr>
                            <m:t>𝑎𝑠𝑎𝑠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𝜆</m:t>
                          </m:r>
                        </m:e>
                        <m:sub>
                          <m:r>
                            <a:rPr lang="ko-KR" altLang="en-US" sz="1600" i="1" baseline="0">
                              <a:latin typeface="Cambria Math" panose="02040503050406030204" pitchFamily="18" charset="0"/>
                            </a:rPr>
                            <m:t>𝑎𝑠𝑏𝑠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𝜆</m:t>
                          </m:r>
                        </m:e>
                        <m:sub>
                          <m:r>
                            <a:rPr lang="ko-KR" altLang="en-US" sz="1600" i="1" baseline="0">
                              <a:latin typeface="Cambria Math" panose="02040503050406030204" pitchFamily="18" charset="0"/>
                            </a:rPr>
                            <m:t>𝑎𝑠𝑐𝑠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𝜙</m:t>
                          </m:r>
                        </m:e>
                        <m:sub>
                          <m:r>
                            <a:rPr lang="ko-KR" altLang="en-US" sz="1600" i="1" baseline="0">
                              <a:latin typeface="Cambria Math" panose="02040503050406030204" pitchFamily="18" charset="0"/>
                            </a:rPr>
                            <m:t>𝑎𝑠𝑓</m:t>
                          </m:r>
                        </m:sub>
                      </m:sSub>
                    </m:oMath>
                  </m:oMathPara>
                </a14:m>
                <a:endParaRPr lang="ko-KR" altLang="en-US" sz="2400" baseline="0" dirty="0"/>
              </a:p>
            </p:txBody>
          </p:sp>
        </mc:Choice>
        <mc:Fallback xmlns="">
          <p:sp>
            <p:nvSpPr>
              <p:cNvPr id="18" name="직사각형 17">
                <a:extLst>
                  <a:ext uri="{FF2B5EF4-FFF2-40B4-BE49-F238E27FC236}">
                    <a16:creationId xmlns:a16="http://schemas.microsoft.com/office/drawing/2014/main" id="{60CD8FAE-147A-5E4A-AF32-50478B222B5F}"/>
                  </a:ext>
                </a:extLst>
              </p:cNvPr>
              <p:cNvSpPr>
                <a:spLocks noRot="1" noChangeAspect="1" noMove="1" noResize="1" noEditPoints="1" noAdjustHandles="1" noChangeArrowheads="1" noChangeShapeType="1" noTextEdit="1"/>
              </p:cNvSpPr>
              <p:nvPr/>
            </p:nvSpPr>
            <p:spPr>
              <a:xfrm>
                <a:off x="4216302" y="1484784"/>
                <a:ext cx="3256917" cy="358303"/>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412D790C-A096-D046-B331-6E6199A0E3BE}"/>
                  </a:ext>
                </a:extLst>
              </p:cNvPr>
              <p:cNvSpPr/>
              <p:nvPr/>
            </p:nvSpPr>
            <p:spPr>
              <a:xfrm>
                <a:off x="4216302" y="2134712"/>
                <a:ext cx="3240887" cy="3583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𝜆</m:t>
                          </m:r>
                        </m:e>
                        <m:sub>
                          <m:r>
                            <a:rPr lang="ko-KR" altLang="en-US" sz="1600" i="1" baseline="0">
                              <a:latin typeface="Cambria Math" panose="02040503050406030204" pitchFamily="18" charset="0"/>
                            </a:rPr>
                            <m:t>𝑏𝑠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𝜆</m:t>
                          </m:r>
                        </m:e>
                        <m:sub>
                          <m:r>
                            <a:rPr lang="ko-KR" altLang="en-US" sz="1600" i="1" baseline="0">
                              <a:latin typeface="Cambria Math" panose="02040503050406030204" pitchFamily="18" charset="0"/>
                            </a:rPr>
                            <m:t>𝑏𝑠𝑎𝑠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𝜆</m:t>
                          </m:r>
                        </m:e>
                        <m:sub>
                          <m:r>
                            <a:rPr lang="ko-KR" altLang="en-US" sz="1600" i="1" baseline="0">
                              <a:latin typeface="Cambria Math" panose="02040503050406030204" pitchFamily="18" charset="0"/>
                            </a:rPr>
                            <m:t>𝑏𝑠𝑏𝑠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𝜆</m:t>
                          </m:r>
                        </m:e>
                        <m:sub>
                          <m:r>
                            <a:rPr lang="ko-KR" altLang="en-US" sz="1600" i="1" baseline="0">
                              <a:latin typeface="Cambria Math" panose="02040503050406030204" pitchFamily="18" charset="0"/>
                            </a:rPr>
                            <m:t>𝑏𝑠𝑐𝑠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𝜙</m:t>
                          </m:r>
                        </m:e>
                        <m:sub>
                          <m:r>
                            <a:rPr lang="ko-KR" altLang="en-US" sz="1600" i="1" baseline="0">
                              <a:latin typeface="Cambria Math" panose="02040503050406030204" pitchFamily="18" charset="0"/>
                            </a:rPr>
                            <m:t>𝑏𝑠𝑓</m:t>
                          </m:r>
                        </m:sub>
                      </m:sSub>
                    </m:oMath>
                  </m:oMathPara>
                </a14:m>
                <a:endParaRPr lang="ko-KR" altLang="en-US" sz="2400" baseline="0" dirty="0"/>
              </a:p>
            </p:txBody>
          </p:sp>
        </mc:Choice>
        <mc:Fallback xmlns="">
          <p:sp>
            <p:nvSpPr>
              <p:cNvPr id="19" name="직사각형 18">
                <a:extLst>
                  <a:ext uri="{FF2B5EF4-FFF2-40B4-BE49-F238E27FC236}">
                    <a16:creationId xmlns:a16="http://schemas.microsoft.com/office/drawing/2014/main" id="{412D790C-A096-D046-B331-6E6199A0E3BE}"/>
                  </a:ext>
                </a:extLst>
              </p:cNvPr>
              <p:cNvSpPr>
                <a:spLocks noRot="1" noChangeAspect="1" noMove="1" noResize="1" noEditPoints="1" noAdjustHandles="1" noChangeArrowheads="1" noChangeShapeType="1" noTextEdit="1"/>
              </p:cNvSpPr>
              <p:nvPr/>
            </p:nvSpPr>
            <p:spPr>
              <a:xfrm>
                <a:off x="4216302" y="2134712"/>
                <a:ext cx="3240887" cy="358303"/>
              </a:xfrm>
              <a:prstGeom prst="rect">
                <a:avLst/>
              </a:prstGeom>
              <a:blipFill>
                <a:blip r:embed="rId7"/>
                <a:stretch>
                  <a:fillRect b="-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id="{860209AB-4CEA-2740-A0C8-DAA9083102AB}"/>
                  </a:ext>
                </a:extLst>
              </p:cNvPr>
              <p:cNvSpPr/>
              <p:nvPr/>
            </p:nvSpPr>
            <p:spPr>
              <a:xfrm>
                <a:off x="4216302" y="2813578"/>
                <a:ext cx="3168753" cy="3583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𝜆</m:t>
                          </m:r>
                        </m:e>
                        <m:sub>
                          <m:r>
                            <a:rPr lang="ko-KR" altLang="en-US" sz="1600" i="1" baseline="0">
                              <a:latin typeface="Cambria Math" panose="02040503050406030204" pitchFamily="18" charset="0"/>
                            </a:rPr>
                            <m:t>𝑐𝑠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𝜆</m:t>
                          </m:r>
                        </m:e>
                        <m:sub>
                          <m:r>
                            <a:rPr lang="ko-KR" altLang="en-US" sz="1600" i="1" baseline="0">
                              <a:latin typeface="Cambria Math" panose="02040503050406030204" pitchFamily="18" charset="0"/>
                            </a:rPr>
                            <m:t>𝑐𝑠𝑎𝑠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𝜆</m:t>
                          </m:r>
                        </m:e>
                        <m:sub>
                          <m:r>
                            <a:rPr lang="ko-KR" altLang="en-US" sz="1600" i="1" baseline="0">
                              <a:latin typeface="Cambria Math" panose="02040503050406030204" pitchFamily="18" charset="0"/>
                            </a:rPr>
                            <m:t>𝑐𝑠𝑏𝑠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𝜆</m:t>
                          </m:r>
                        </m:e>
                        <m:sub>
                          <m:r>
                            <a:rPr lang="ko-KR" altLang="en-US" sz="1600" i="1" baseline="0">
                              <a:latin typeface="Cambria Math" panose="02040503050406030204" pitchFamily="18" charset="0"/>
                            </a:rPr>
                            <m:t>𝑐𝑠𝑐𝑠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𝜙</m:t>
                          </m:r>
                        </m:e>
                        <m:sub>
                          <m:r>
                            <a:rPr lang="ko-KR" altLang="en-US" sz="1600" i="1" baseline="0">
                              <a:latin typeface="Cambria Math" panose="02040503050406030204" pitchFamily="18" charset="0"/>
                            </a:rPr>
                            <m:t>𝑐𝑠𝑓</m:t>
                          </m:r>
                        </m:sub>
                      </m:sSub>
                    </m:oMath>
                  </m:oMathPara>
                </a14:m>
                <a:endParaRPr lang="ko-KR" altLang="en-US" sz="2400" baseline="0" dirty="0"/>
              </a:p>
            </p:txBody>
          </p:sp>
        </mc:Choice>
        <mc:Fallback xmlns="">
          <p:sp>
            <p:nvSpPr>
              <p:cNvPr id="20" name="직사각형 19">
                <a:extLst>
                  <a:ext uri="{FF2B5EF4-FFF2-40B4-BE49-F238E27FC236}">
                    <a16:creationId xmlns:a16="http://schemas.microsoft.com/office/drawing/2014/main" id="{860209AB-4CEA-2740-A0C8-DAA9083102AB}"/>
                  </a:ext>
                </a:extLst>
              </p:cNvPr>
              <p:cNvSpPr>
                <a:spLocks noRot="1" noChangeAspect="1" noMove="1" noResize="1" noEditPoints="1" noAdjustHandles="1" noChangeArrowheads="1" noChangeShapeType="1" noTextEdit="1"/>
              </p:cNvSpPr>
              <p:nvPr/>
            </p:nvSpPr>
            <p:spPr>
              <a:xfrm>
                <a:off x="4216302" y="2813578"/>
                <a:ext cx="3168753" cy="358303"/>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5B19DF69-E2BE-7F4A-911F-5DA35F53A5C4}"/>
                  </a:ext>
                </a:extLst>
              </p:cNvPr>
              <p:cNvSpPr/>
              <p:nvPr/>
            </p:nvSpPr>
            <p:spPr>
              <a:xfrm>
                <a:off x="1316635" y="3411829"/>
                <a:ext cx="6066341" cy="3583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𝜆</m:t>
                          </m:r>
                        </m:e>
                        <m:sub>
                          <m:r>
                            <a:rPr lang="ko-KR" altLang="en-US" sz="1600" i="1" baseline="0">
                              <a:latin typeface="Cambria Math" panose="02040503050406030204" pitchFamily="18" charset="0"/>
                            </a:rPr>
                            <m:t>𝑎𝑠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𝐿</m:t>
                          </m:r>
                        </m:e>
                        <m:sub>
                          <m:r>
                            <a:rPr lang="ko-KR" altLang="en-US" sz="1600" i="1" baseline="0">
                              <a:latin typeface="Cambria Math" panose="02040503050406030204" pitchFamily="18" charset="0"/>
                            </a:rPr>
                            <m:t>𝑎𝑠𝑎𝑠</m:t>
                          </m:r>
                        </m:sub>
                      </m:sSub>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𝑖</m:t>
                          </m:r>
                        </m:e>
                        <m:sub>
                          <m:r>
                            <a:rPr lang="ko-KR" altLang="en-US" sz="1600" i="1" baseline="0">
                              <a:latin typeface="Cambria Math" panose="02040503050406030204" pitchFamily="18" charset="0"/>
                            </a:rPr>
                            <m:t>𝑎𝑠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𝐿</m:t>
                          </m:r>
                        </m:e>
                        <m:sub>
                          <m:r>
                            <a:rPr lang="ko-KR" altLang="en-US" sz="1600" i="1" baseline="0">
                              <a:latin typeface="Cambria Math" panose="02040503050406030204" pitchFamily="18" charset="0"/>
                            </a:rPr>
                            <m:t>𝑎𝑠𝑏𝑠</m:t>
                          </m:r>
                        </m:sub>
                      </m:sSub>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𝑖</m:t>
                          </m:r>
                        </m:e>
                        <m:sub>
                          <m:r>
                            <a:rPr lang="ko-KR" altLang="en-US" sz="1600" i="1" baseline="0">
                              <a:latin typeface="Cambria Math" panose="02040503050406030204" pitchFamily="18" charset="0"/>
                            </a:rPr>
                            <m:t>𝑏𝑠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𝐿</m:t>
                          </m:r>
                        </m:e>
                        <m:sub>
                          <m:r>
                            <a:rPr lang="ko-KR" altLang="en-US" sz="1600" i="1" baseline="0">
                              <a:latin typeface="Cambria Math" panose="02040503050406030204" pitchFamily="18" charset="0"/>
                            </a:rPr>
                            <m:t>𝑎𝑠𝑐𝑠</m:t>
                          </m:r>
                        </m:sub>
                      </m:sSub>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𝑖</m:t>
                          </m:r>
                        </m:e>
                        <m:sub>
                          <m:r>
                            <a:rPr lang="ko-KR" altLang="en-US" sz="1600" i="1" baseline="0">
                              <a:latin typeface="Cambria Math" panose="02040503050406030204" pitchFamily="18" charset="0"/>
                            </a:rPr>
                            <m:t>𝑐𝑠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𝐿</m:t>
                          </m:r>
                        </m:e>
                        <m:sub>
                          <m:r>
                            <a:rPr lang="ko-KR" altLang="en-US" sz="1600" i="1" baseline="0">
                              <a:latin typeface="Cambria Math" panose="02040503050406030204" pitchFamily="18" charset="0"/>
                            </a:rPr>
                            <m:t>𝑎𝑠𝑓</m:t>
                          </m:r>
                        </m:sub>
                      </m:sSub>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𝐼</m:t>
                          </m:r>
                        </m:e>
                        <m:sub>
                          <m:r>
                            <a:rPr lang="ko-KR" altLang="en-US" sz="1600" i="1" baseline="0">
                              <a:latin typeface="Cambria Math" panose="02040503050406030204" pitchFamily="18" charset="0"/>
                            </a:rPr>
                            <m:t>𝑓</m:t>
                          </m:r>
                        </m:sub>
                      </m:sSub>
                    </m:oMath>
                  </m:oMathPara>
                </a14:m>
                <a:endParaRPr lang="ko-KR" altLang="en-US" sz="2400" baseline="0" dirty="0"/>
              </a:p>
            </p:txBody>
          </p:sp>
        </mc:Choice>
        <mc:Fallback xmlns="">
          <p:sp>
            <p:nvSpPr>
              <p:cNvPr id="21" name="직사각형 20">
                <a:extLst>
                  <a:ext uri="{FF2B5EF4-FFF2-40B4-BE49-F238E27FC236}">
                    <a16:creationId xmlns:a16="http://schemas.microsoft.com/office/drawing/2014/main" id="{5B19DF69-E2BE-7F4A-911F-5DA35F53A5C4}"/>
                  </a:ext>
                </a:extLst>
              </p:cNvPr>
              <p:cNvSpPr>
                <a:spLocks noRot="1" noChangeAspect="1" noMove="1" noResize="1" noEditPoints="1" noAdjustHandles="1" noChangeArrowheads="1" noChangeShapeType="1" noTextEdit="1"/>
              </p:cNvSpPr>
              <p:nvPr/>
            </p:nvSpPr>
            <p:spPr>
              <a:xfrm>
                <a:off x="1316635" y="3411829"/>
                <a:ext cx="6066341" cy="358303"/>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id="{02294705-C96B-6D4A-A47B-101A5D745FC0}"/>
                  </a:ext>
                </a:extLst>
              </p:cNvPr>
              <p:cNvSpPr/>
              <p:nvPr/>
            </p:nvSpPr>
            <p:spPr>
              <a:xfrm>
                <a:off x="1297750" y="3847881"/>
                <a:ext cx="6034281" cy="3583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𝜆</m:t>
                          </m:r>
                        </m:e>
                        <m:sub>
                          <m:r>
                            <a:rPr lang="ko-KR" altLang="en-US" sz="1600" i="1" baseline="0">
                              <a:latin typeface="Cambria Math" panose="02040503050406030204" pitchFamily="18" charset="0"/>
                            </a:rPr>
                            <m:t>𝑏𝑠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𝐿</m:t>
                          </m:r>
                        </m:e>
                        <m:sub>
                          <m:r>
                            <a:rPr lang="ko-KR" altLang="en-US" sz="1600" i="1" baseline="0">
                              <a:latin typeface="Cambria Math" panose="02040503050406030204" pitchFamily="18" charset="0"/>
                            </a:rPr>
                            <m:t>𝑏𝑠𝑎𝑠</m:t>
                          </m:r>
                        </m:sub>
                      </m:sSub>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𝑖</m:t>
                          </m:r>
                        </m:e>
                        <m:sub>
                          <m:r>
                            <a:rPr lang="ko-KR" altLang="en-US" sz="1600" i="1" baseline="0">
                              <a:latin typeface="Cambria Math" panose="02040503050406030204" pitchFamily="18" charset="0"/>
                            </a:rPr>
                            <m:t>𝑎𝑠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𝐿</m:t>
                          </m:r>
                        </m:e>
                        <m:sub>
                          <m:r>
                            <a:rPr lang="ko-KR" altLang="en-US" sz="1600" i="1" baseline="0">
                              <a:latin typeface="Cambria Math" panose="02040503050406030204" pitchFamily="18" charset="0"/>
                            </a:rPr>
                            <m:t>𝑏𝑠𝑏𝑠</m:t>
                          </m:r>
                        </m:sub>
                      </m:sSub>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𝑖</m:t>
                          </m:r>
                        </m:e>
                        <m:sub>
                          <m:r>
                            <a:rPr lang="ko-KR" altLang="en-US" sz="1600" i="1" baseline="0">
                              <a:latin typeface="Cambria Math" panose="02040503050406030204" pitchFamily="18" charset="0"/>
                            </a:rPr>
                            <m:t>𝑏𝑠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𝐿</m:t>
                          </m:r>
                        </m:e>
                        <m:sub>
                          <m:r>
                            <a:rPr lang="ko-KR" altLang="en-US" sz="1600" i="1" baseline="0">
                              <a:latin typeface="Cambria Math" panose="02040503050406030204" pitchFamily="18" charset="0"/>
                            </a:rPr>
                            <m:t>𝑏𝑠𝑐𝑠</m:t>
                          </m:r>
                        </m:sub>
                      </m:sSub>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𝑖</m:t>
                          </m:r>
                        </m:e>
                        <m:sub>
                          <m:r>
                            <a:rPr lang="ko-KR" altLang="en-US" sz="1600" i="1" baseline="0">
                              <a:latin typeface="Cambria Math" panose="02040503050406030204" pitchFamily="18" charset="0"/>
                            </a:rPr>
                            <m:t>𝑐𝑠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𝐿</m:t>
                          </m:r>
                        </m:e>
                        <m:sub>
                          <m:r>
                            <a:rPr lang="ko-KR" altLang="en-US" sz="1600" i="1" baseline="0">
                              <a:latin typeface="Cambria Math" panose="02040503050406030204" pitchFamily="18" charset="0"/>
                            </a:rPr>
                            <m:t>𝑏𝑠𝑓</m:t>
                          </m:r>
                        </m:sub>
                      </m:sSub>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𝐼</m:t>
                          </m:r>
                        </m:e>
                        <m:sub>
                          <m:r>
                            <a:rPr lang="ko-KR" altLang="en-US" sz="1600" i="1" baseline="0">
                              <a:latin typeface="Cambria Math" panose="02040503050406030204" pitchFamily="18" charset="0"/>
                            </a:rPr>
                            <m:t>𝑓</m:t>
                          </m:r>
                        </m:sub>
                      </m:sSub>
                    </m:oMath>
                  </m:oMathPara>
                </a14:m>
                <a:endParaRPr lang="ko-KR" altLang="en-US" sz="2400" baseline="0" dirty="0"/>
              </a:p>
            </p:txBody>
          </p:sp>
        </mc:Choice>
        <mc:Fallback xmlns="">
          <p:sp>
            <p:nvSpPr>
              <p:cNvPr id="22" name="직사각형 21">
                <a:extLst>
                  <a:ext uri="{FF2B5EF4-FFF2-40B4-BE49-F238E27FC236}">
                    <a16:creationId xmlns:a16="http://schemas.microsoft.com/office/drawing/2014/main" id="{02294705-C96B-6D4A-A47B-101A5D745FC0}"/>
                  </a:ext>
                </a:extLst>
              </p:cNvPr>
              <p:cNvSpPr>
                <a:spLocks noRot="1" noChangeAspect="1" noMove="1" noResize="1" noEditPoints="1" noAdjustHandles="1" noChangeArrowheads="1" noChangeShapeType="1" noTextEdit="1"/>
              </p:cNvSpPr>
              <p:nvPr/>
            </p:nvSpPr>
            <p:spPr>
              <a:xfrm>
                <a:off x="1297750" y="3847881"/>
                <a:ext cx="6034281" cy="358303"/>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id="{5F92F174-6392-384D-B872-4E13BBFFFF85}"/>
                  </a:ext>
                </a:extLst>
              </p:cNvPr>
              <p:cNvSpPr/>
              <p:nvPr/>
            </p:nvSpPr>
            <p:spPr>
              <a:xfrm>
                <a:off x="1316635" y="4274446"/>
                <a:ext cx="5930085" cy="3583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𝜆</m:t>
                          </m:r>
                        </m:e>
                        <m:sub>
                          <m:r>
                            <a:rPr lang="ko-KR" altLang="en-US" sz="1600" i="1" baseline="0">
                              <a:latin typeface="Cambria Math" panose="02040503050406030204" pitchFamily="18" charset="0"/>
                            </a:rPr>
                            <m:t>𝑐𝑠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𝐿</m:t>
                          </m:r>
                        </m:e>
                        <m:sub>
                          <m:r>
                            <a:rPr lang="ko-KR" altLang="en-US" sz="1600" i="1" baseline="0">
                              <a:latin typeface="Cambria Math" panose="02040503050406030204" pitchFamily="18" charset="0"/>
                            </a:rPr>
                            <m:t>𝑐𝑠𝑎𝑠</m:t>
                          </m:r>
                        </m:sub>
                      </m:sSub>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𝑖</m:t>
                          </m:r>
                        </m:e>
                        <m:sub>
                          <m:r>
                            <a:rPr lang="ko-KR" altLang="en-US" sz="1600" i="1" baseline="0">
                              <a:latin typeface="Cambria Math" panose="02040503050406030204" pitchFamily="18" charset="0"/>
                            </a:rPr>
                            <m:t>𝑎𝑠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𝐿</m:t>
                          </m:r>
                        </m:e>
                        <m:sub>
                          <m:r>
                            <a:rPr lang="ko-KR" altLang="en-US" sz="1600" i="1" baseline="0">
                              <a:latin typeface="Cambria Math" panose="02040503050406030204" pitchFamily="18" charset="0"/>
                            </a:rPr>
                            <m:t>𝑐𝑠𝑏𝑠</m:t>
                          </m:r>
                        </m:sub>
                      </m:sSub>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𝑖</m:t>
                          </m:r>
                        </m:e>
                        <m:sub>
                          <m:r>
                            <a:rPr lang="ko-KR" altLang="en-US" sz="1600" i="1" baseline="0">
                              <a:latin typeface="Cambria Math" panose="02040503050406030204" pitchFamily="18" charset="0"/>
                            </a:rPr>
                            <m:t>𝑏𝑠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𝐿</m:t>
                          </m:r>
                        </m:e>
                        <m:sub>
                          <m:r>
                            <a:rPr lang="ko-KR" altLang="en-US" sz="1600" i="1" baseline="0">
                              <a:latin typeface="Cambria Math" panose="02040503050406030204" pitchFamily="18" charset="0"/>
                            </a:rPr>
                            <m:t>𝑐𝑠𝑐𝑠</m:t>
                          </m:r>
                        </m:sub>
                      </m:sSub>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𝑖</m:t>
                          </m:r>
                        </m:e>
                        <m:sub>
                          <m:r>
                            <a:rPr lang="ko-KR" altLang="en-US" sz="1600" i="1" baseline="0">
                              <a:latin typeface="Cambria Math" panose="02040503050406030204" pitchFamily="18" charset="0"/>
                            </a:rPr>
                            <m:t>𝑐𝑠</m:t>
                          </m:r>
                        </m:sub>
                      </m:sSub>
                      <m:r>
                        <a:rPr lang="ko-KR" altLang="en-US" sz="1600" i="0" baseline="0">
                          <a:latin typeface="Cambria Math" panose="02040503050406030204" pitchFamily="18" charset="0"/>
                        </a:rPr>
                        <m:t>+</m:t>
                      </m:r>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𝐿</m:t>
                          </m:r>
                        </m:e>
                        <m:sub>
                          <m:r>
                            <a:rPr lang="ko-KR" altLang="en-US" sz="1600" i="1" baseline="0">
                              <a:latin typeface="Cambria Math" panose="02040503050406030204" pitchFamily="18" charset="0"/>
                            </a:rPr>
                            <m:t>𝑐𝑠𝑓</m:t>
                          </m:r>
                        </m:sub>
                      </m:sSub>
                      <m:sSub>
                        <m:sSubPr>
                          <m:ctrlPr>
                            <a:rPr lang="ko-KR" altLang="en-US" sz="1600" i="1" baseline="0">
                              <a:latin typeface="Cambria Math" panose="02040503050406030204" pitchFamily="18" charset="0"/>
                            </a:rPr>
                          </m:ctrlPr>
                        </m:sSubPr>
                        <m:e>
                          <m:r>
                            <a:rPr lang="ko-KR" altLang="en-US" sz="1600" i="1" baseline="0">
                              <a:latin typeface="Cambria Math" panose="02040503050406030204" pitchFamily="18" charset="0"/>
                            </a:rPr>
                            <m:t>𝐼</m:t>
                          </m:r>
                        </m:e>
                        <m:sub>
                          <m:r>
                            <a:rPr lang="ko-KR" altLang="en-US" sz="1600" i="1" baseline="0">
                              <a:latin typeface="Cambria Math" panose="02040503050406030204" pitchFamily="18" charset="0"/>
                            </a:rPr>
                            <m:t>𝑓</m:t>
                          </m:r>
                        </m:sub>
                      </m:sSub>
                    </m:oMath>
                  </m:oMathPara>
                </a14:m>
                <a:endParaRPr lang="ko-KR" altLang="en-US" sz="2400" baseline="0" dirty="0"/>
              </a:p>
            </p:txBody>
          </p:sp>
        </mc:Choice>
        <mc:Fallback xmlns="">
          <p:sp>
            <p:nvSpPr>
              <p:cNvPr id="23" name="직사각형 22">
                <a:extLst>
                  <a:ext uri="{FF2B5EF4-FFF2-40B4-BE49-F238E27FC236}">
                    <a16:creationId xmlns:a16="http://schemas.microsoft.com/office/drawing/2014/main" id="{5F92F174-6392-384D-B872-4E13BBFFFF85}"/>
                  </a:ext>
                </a:extLst>
              </p:cNvPr>
              <p:cNvSpPr>
                <a:spLocks noRot="1" noChangeAspect="1" noMove="1" noResize="1" noEditPoints="1" noAdjustHandles="1" noChangeArrowheads="1" noChangeShapeType="1" noTextEdit="1"/>
              </p:cNvSpPr>
              <p:nvPr/>
            </p:nvSpPr>
            <p:spPr>
              <a:xfrm>
                <a:off x="1316635" y="4274446"/>
                <a:ext cx="5930085" cy="358303"/>
              </a:xfrm>
              <a:prstGeom prst="rect">
                <a:avLst/>
              </a:prstGeom>
              <a:blipFill>
                <a:blip r:embed="rId11"/>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78105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a:t>전동기 모델링</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1.2 IPMSM </a:t>
            </a:r>
            <a:r>
              <a:rPr lang="ko-KR" altLang="en-US" sz="1600" b="1" dirty="0"/>
              <a:t>모델링 </a:t>
            </a:r>
            <a:br>
              <a:rPr lang="en-US" altLang="ko-KR" sz="1600" b="1" dirty="0"/>
            </a:br>
            <a:endParaRPr lang="en-US" altLang="ko-KR" sz="1600" b="1" dirty="0"/>
          </a:p>
          <a:p>
            <a:pPr marL="862013" lvl="2" indent="0">
              <a:buClr>
                <a:srgbClr val="FFC000"/>
              </a:buClr>
              <a:buNone/>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5</a:t>
            </a:fld>
            <a:endParaRPr lang="ko-KR" altLang="en-US"/>
          </a:p>
        </p:txBody>
      </p:sp>
      <p:pic>
        <p:nvPicPr>
          <p:cNvPr id="14" name="그림 13">
            <a:extLst>
              <a:ext uri="{FF2B5EF4-FFF2-40B4-BE49-F238E27FC236}">
                <a16:creationId xmlns:a16="http://schemas.microsoft.com/office/drawing/2014/main" id="{6D6AEC2E-C9E2-394C-8792-E634E5538710}"/>
              </a:ext>
            </a:extLst>
          </p:cNvPr>
          <p:cNvPicPr>
            <a:picLocks noChangeAspect="1"/>
          </p:cNvPicPr>
          <p:nvPr/>
        </p:nvPicPr>
        <p:blipFill>
          <a:blip r:embed="rId2"/>
          <a:stretch>
            <a:fillRect/>
          </a:stretch>
        </p:blipFill>
        <p:spPr>
          <a:xfrm>
            <a:off x="459783" y="1640319"/>
            <a:ext cx="3930994" cy="1147229"/>
          </a:xfrm>
          <a:prstGeom prst="rect">
            <a:avLst/>
          </a:prstGeom>
        </p:spPr>
      </p:pic>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C598003F-130A-234D-8443-7E8CF25E089C}"/>
                  </a:ext>
                </a:extLst>
              </p:cNvPr>
              <p:cNvSpPr/>
              <p:nvPr/>
            </p:nvSpPr>
            <p:spPr>
              <a:xfrm>
                <a:off x="560512" y="2924944"/>
                <a:ext cx="338708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𝑎𝑠𝑎𝑠</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𝑙𝑠</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𝑚𝑎</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𝑙𝑠</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𝐴</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𝐵</m:t>
                          </m:r>
                        </m:sub>
                      </m:sSub>
                      <m:r>
                        <m:rPr>
                          <m:sty m:val="p"/>
                        </m:rPr>
                        <a:rPr lang="ko-KR" altLang="en-US" sz="1400" i="0" baseline="0">
                          <a:latin typeface="Cambria Math" panose="02040503050406030204" pitchFamily="18" charset="0"/>
                        </a:rPr>
                        <m:t>cos</m:t>
                      </m:r>
                      <m:r>
                        <a:rPr lang="ko-KR" altLang="en-US" sz="1400" i="0" baseline="0">
                          <a:latin typeface="Cambria Math" panose="02040503050406030204" pitchFamily="18" charset="0"/>
                        </a:rPr>
                        <m:t>2</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𝜃</m:t>
                          </m:r>
                        </m:e>
                        <m:sub>
                          <m:r>
                            <a:rPr lang="ko-KR" altLang="en-US" sz="1400" i="1" baseline="0">
                              <a:latin typeface="Cambria Math" panose="02040503050406030204" pitchFamily="18" charset="0"/>
                            </a:rPr>
                            <m:t>𝑟</m:t>
                          </m:r>
                        </m:sub>
                      </m:sSub>
                    </m:oMath>
                  </m:oMathPara>
                </a14:m>
                <a:endParaRPr lang="ko-KR" altLang="en-US" baseline="0" dirty="0"/>
              </a:p>
            </p:txBody>
          </p:sp>
        </mc:Choice>
        <mc:Fallback xmlns="">
          <p:sp>
            <p:nvSpPr>
              <p:cNvPr id="24" name="직사각형 23">
                <a:extLst>
                  <a:ext uri="{FF2B5EF4-FFF2-40B4-BE49-F238E27FC236}">
                    <a16:creationId xmlns:a16="http://schemas.microsoft.com/office/drawing/2014/main" id="{C598003F-130A-234D-8443-7E8CF25E089C}"/>
                  </a:ext>
                </a:extLst>
              </p:cNvPr>
              <p:cNvSpPr>
                <a:spLocks noRot="1" noChangeAspect="1" noMove="1" noResize="1" noEditPoints="1" noAdjustHandles="1" noChangeArrowheads="1" noChangeShapeType="1" noTextEdit="1"/>
              </p:cNvSpPr>
              <p:nvPr/>
            </p:nvSpPr>
            <p:spPr>
              <a:xfrm>
                <a:off x="560512" y="2924944"/>
                <a:ext cx="3387081" cy="307777"/>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직사각형 24">
                <a:extLst>
                  <a:ext uri="{FF2B5EF4-FFF2-40B4-BE49-F238E27FC236}">
                    <a16:creationId xmlns:a16="http://schemas.microsoft.com/office/drawing/2014/main" id="{28F92C77-6A17-1344-B4C5-0240982F739D}"/>
                  </a:ext>
                </a:extLst>
              </p:cNvPr>
              <p:cNvSpPr/>
              <p:nvPr/>
            </p:nvSpPr>
            <p:spPr>
              <a:xfrm>
                <a:off x="528857" y="3298955"/>
                <a:ext cx="4008661" cy="5016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𝑏𝑠𝑏𝑠</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𝑙𝑠</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𝑚𝑏</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𝑙𝑠</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𝐴</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𝐵</m:t>
                          </m:r>
                        </m:sub>
                      </m:sSub>
                      <m:r>
                        <m:rPr>
                          <m:sty m:val="p"/>
                        </m:rPr>
                        <a:rPr lang="ko-KR" altLang="en-US" sz="1400" i="0" baseline="0">
                          <a:latin typeface="Cambria Math" panose="02040503050406030204" pitchFamily="18" charset="0"/>
                        </a:rPr>
                        <m:t>cos</m:t>
                      </m:r>
                      <m:r>
                        <a:rPr lang="ko-KR" altLang="en-US" sz="1400" i="0" baseline="0">
                          <a:latin typeface="Cambria Math" panose="02040503050406030204" pitchFamily="18" charset="0"/>
                        </a:rPr>
                        <m:t>2</m:t>
                      </m:r>
                      <m:d>
                        <m:dPr>
                          <m:ctrlPr>
                            <a:rPr lang="ko-KR" altLang="en-US" sz="1400" i="1" baseline="0">
                              <a:latin typeface="Cambria Math" panose="02040503050406030204" pitchFamily="18" charset="0"/>
                            </a:rPr>
                          </m:ctrlPr>
                        </m:dPr>
                        <m:e>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𝜃</m:t>
                              </m:r>
                            </m:e>
                            <m:sub>
                              <m:r>
                                <a:rPr lang="ko-KR" altLang="en-US" sz="1400" i="1" baseline="0">
                                  <a:latin typeface="Cambria Math" panose="02040503050406030204" pitchFamily="18" charset="0"/>
                                </a:rPr>
                                <m:t>𝑟</m:t>
                              </m:r>
                            </m:sub>
                          </m:sSub>
                          <m:r>
                            <a:rPr lang="ko-KR" altLang="en-US" sz="1400" i="0" baseline="0">
                              <a:latin typeface="Cambria Math" panose="02040503050406030204" pitchFamily="18" charset="0"/>
                            </a:rPr>
                            <m:t>−</m:t>
                          </m:r>
                          <m:f>
                            <m:fPr>
                              <m:ctrlPr>
                                <a:rPr lang="ko-KR" altLang="en-US" sz="1400" i="1" baseline="0">
                                  <a:latin typeface="Cambria Math" panose="02040503050406030204" pitchFamily="18" charset="0"/>
                                </a:rPr>
                              </m:ctrlPr>
                            </m:fPr>
                            <m:num>
                              <m:r>
                                <a:rPr lang="ko-KR" altLang="en-US" sz="1400" i="0" baseline="0">
                                  <a:latin typeface="Cambria Math" panose="02040503050406030204" pitchFamily="18" charset="0"/>
                                </a:rPr>
                                <m:t>2</m:t>
                              </m:r>
                              <m:r>
                                <a:rPr lang="ko-KR" altLang="en-US" sz="1400" i="1" baseline="0">
                                  <a:latin typeface="Cambria Math" panose="02040503050406030204" pitchFamily="18" charset="0"/>
                                </a:rPr>
                                <m:t>𝜋</m:t>
                              </m:r>
                            </m:num>
                            <m:den>
                              <m:r>
                                <a:rPr lang="ko-KR" altLang="en-US" sz="1400" i="0" baseline="0">
                                  <a:latin typeface="Cambria Math" panose="02040503050406030204" pitchFamily="18" charset="0"/>
                                </a:rPr>
                                <m:t>3</m:t>
                              </m:r>
                            </m:den>
                          </m:f>
                        </m:e>
                      </m:d>
                    </m:oMath>
                  </m:oMathPara>
                </a14:m>
                <a:endParaRPr lang="ko-KR" altLang="en-US" sz="1400" baseline="0" dirty="0"/>
              </a:p>
            </p:txBody>
          </p:sp>
        </mc:Choice>
        <mc:Fallback xmlns="">
          <p:sp>
            <p:nvSpPr>
              <p:cNvPr id="25" name="직사각형 24">
                <a:extLst>
                  <a:ext uri="{FF2B5EF4-FFF2-40B4-BE49-F238E27FC236}">
                    <a16:creationId xmlns:a16="http://schemas.microsoft.com/office/drawing/2014/main" id="{28F92C77-6A17-1344-B4C5-0240982F739D}"/>
                  </a:ext>
                </a:extLst>
              </p:cNvPr>
              <p:cNvSpPr>
                <a:spLocks noRot="1" noChangeAspect="1" noMove="1" noResize="1" noEditPoints="1" noAdjustHandles="1" noChangeArrowheads="1" noChangeShapeType="1" noTextEdit="1"/>
              </p:cNvSpPr>
              <p:nvPr/>
            </p:nvSpPr>
            <p:spPr>
              <a:xfrm>
                <a:off x="528857" y="3298955"/>
                <a:ext cx="4008661" cy="501612"/>
              </a:xfrm>
              <a:prstGeom prst="rect">
                <a:avLst/>
              </a:prstGeom>
              <a:blipFill>
                <a:blip r:embed="rId4"/>
                <a:stretch>
                  <a:fillRect b="-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직사각형 25">
                <a:extLst>
                  <a:ext uri="{FF2B5EF4-FFF2-40B4-BE49-F238E27FC236}">
                    <a16:creationId xmlns:a16="http://schemas.microsoft.com/office/drawing/2014/main" id="{1603C37F-A34B-6747-AC8F-3B7F5A401C75}"/>
                  </a:ext>
                </a:extLst>
              </p:cNvPr>
              <p:cNvSpPr/>
              <p:nvPr/>
            </p:nvSpPr>
            <p:spPr>
              <a:xfrm>
                <a:off x="526600" y="3866802"/>
                <a:ext cx="3970831" cy="5016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m:rPr>
                              <m:sty m:val="p"/>
                            </m:rPr>
                            <a:rPr lang="ko-KR" altLang="en-US" sz="1400" i="0" baseline="0">
                              <a:latin typeface="Cambria Math" panose="02040503050406030204" pitchFamily="18" charset="0"/>
                            </a:rPr>
                            <m:t>csc</m:t>
                          </m:r>
                          <m:r>
                            <a:rPr lang="ko-KR" altLang="en-US" sz="1400" i="1" baseline="0">
                              <a:latin typeface="Cambria Math" panose="02040503050406030204" pitchFamily="18" charset="0"/>
                            </a:rPr>
                            <m:t>𝑠</m:t>
                          </m:r>
                        </m:sub>
                      </m:sSub>
                      <m:r>
                        <a:rPr lang="ko-KR" altLang="en-US" sz="1400" i="0" baseline="0">
                          <a:latin typeface="Cambria Math" panose="02040503050406030204" pitchFamily="18" charset="0"/>
                        </a:rPr>
                        <m:t>=</m:t>
                      </m:r>
                      <m:sSub>
                        <m:sSubPr>
                          <m:ctrlPr>
                            <a:rPr lang="ko-KR" altLang="en-US" sz="1400" i="1" baseline="0" smtClean="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𝑙𝑠</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𝑚𝑐</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𝑙𝑠</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𝐴</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𝐵</m:t>
                          </m:r>
                        </m:sub>
                      </m:sSub>
                      <m:r>
                        <m:rPr>
                          <m:sty m:val="p"/>
                        </m:rPr>
                        <a:rPr lang="ko-KR" altLang="en-US" sz="1400" i="0" baseline="0">
                          <a:latin typeface="Cambria Math" panose="02040503050406030204" pitchFamily="18" charset="0"/>
                        </a:rPr>
                        <m:t>cos</m:t>
                      </m:r>
                      <m:r>
                        <a:rPr lang="ko-KR" altLang="en-US" sz="1400" i="0" baseline="0">
                          <a:latin typeface="Cambria Math" panose="02040503050406030204" pitchFamily="18" charset="0"/>
                        </a:rPr>
                        <m:t>2</m:t>
                      </m:r>
                      <m:d>
                        <m:dPr>
                          <m:ctrlPr>
                            <a:rPr lang="ko-KR" altLang="en-US" sz="1400" i="1" baseline="0">
                              <a:latin typeface="Cambria Math" panose="02040503050406030204" pitchFamily="18" charset="0"/>
                            </a:rPr>
                          </m:ctrlPr>
                        </m:dPr>
                        <m:e>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𝜃</m:t>
                              </m:r>
                            </m:e>
                            <m:sub>
                              <m:r>
                                <a:rPr lang="ko-KR" altLang="en-US" sz="1400" i="1" baseline="0">
                                  <a:latin typeface="Cambria Math" panose="02040503050406030204" pitchFamily="18" charset="0"/>
                                </a:rPr>
                                <m:t>𝑟</m:t>
                              </m:r>
                            </m:sub>
                          </m:sSub>
                          <m:r>
                            <a:rPr lang="ko-KR" altLang="en-US" sz="1400" i="0" baseline="0">
                              <a:latin typeface="Cambria Math" panose="02040503050406030204" pitchFamily="18" charset="0"/>
                            </a:rPr>
                            <m:t>+</m:t>
                          </m:r>
                          <m:f>
                            <m:fPr>
                              <m:ctrlPr>
                                <a:rPr lang="ko-KR" altLang="en-US" sz="1400" i="1" baseline="0">
                                  <a:latin typeface="Cambria Math" panose="02040503050406030204" pitchFamily="18" charset="0"/>
                                </a:rPr>
                              </m:ctrlPr>
                            </m:fPr>
                            <m:num>
                              <m:r>
                                <a:rPr lang="ko-KR" altLang="en-US" sz="1400" i="0" baseline="0">
                                  <a:latin typeface="Cambria Math" panose="02040503050406030204" pitchFamily="18" charset="0"/>
                                </a:rPr>
                                <m:t>2</m:t>
                              </m:r>
                              <m:r>
                                <a:rPr lang="ko-KR" altLang="en-US" sz="1400" i="1" baseline="0">
                                  <a:latin typeface="Cambria Math" panose="02040503050406030204" pitchFamily="18" charset="0"/>
                                </a:rPr>
                                <m:t>𝜋</m:t>
                              </m:r>
                            </m:num>
                            <m:den>
                              <m:r>
                                <a:rPr lang="ko-KR" altLang="en-US" sz="1400" i="0" baseline="0">
                                  <a:latin typeface="Cambria Math" panose="02040503050406030204" pitchFamily="18" charset="0"/>
                                </a:rPr>
                                <m:t>3</m:t>
                              </m:r>
                            </m:den>
                          </m:f>
                        </m:e>
                      </m:d>
                    </m:oMath>
                  </m:oMathPara>
                </a14:m>
                <a:endParaRPr lang="ko-KR" altLang="en-US" baseline="0" dirty="0"/>
              </a:p>
            </p:txBody>
          </p:sp>
        </mc:Choice>
        <mc:Fallback xmlns="">
          <p:sp>
            <p:nvSpPr>
              <p:cNvPr id="26" name="직사각형 25">
                <a:extLst>
                  <a:ext uri="{FF2B5EF4-FFF2-40B4-BE49-F238E27FC236}">
                    <a16:creationId xmlns:a16="http://schemas.microsoft.com/office/drawing/2014/main" id="{1603C37F-A34B-6747-AC8F-3B7F5A401C75}"/>
                  </a:ext>
                </a:extLst>
              </p:cNvPr>
              <p:cNvSpPr>
                <a:spLocks noRot="1" noChangeAspect="1" noMove="1" noResize="1" noEditPoints="1" noAdjustHandles="1" noChangeArrowheads="1" noChangeShapeType="1" noTextEdit="1"/>
              </p:cNvSpPr>
              <p:nvPr/>
            </p:nvSpPr>
            <p:spPr>
              <a:xfrm>
                <a:off x="526600" y="3866802"/>
                <a:ext cx="3970831" cy="50161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3655E03-AD46-4941-A18C-3C12910C28D5}"/>
                  </a:ext>
                </a:extLst>
              </p:cNvPr>
              <p:cNvSpPr txBox="1"/>
              <p:nvPr/>
            </p:nvSpPr>
            <p:spPr>
              <a:xfrm>
                <a:off x="560512" y="4549656"/>
                <a:ext cx="4128963" cy="461665"/>
              </a:xfrm>
              <a:prstGeom prst="rect">
                <a:avLst/>
              </a:prstGeom>
              <a:noFill/>
            </p:spPr>
            <p:txBody>
              <a:bodyPr wrap="square" rtlCol="0">
                <a:spAutoFit/>
              </a:bodyPr>
              <a:lstStyle/>
              <a:p>
                <a:r>
                  <a:rPr kumimoji="1" lang="ko-KR" altLang="en-US" sz="1200" b="0" baseline="0" dirty="0">
                    <a:latin typeface="맑은 고딕" panose="020B0503020000020004" pitchFamily="50" charset="-127"/>
                    <a:ea typeface="맑은 고딕" panose="020B0503020000020004" pitchFamily="50" charset="-127"/>
                  </a:rPr>
                  <a:t>자기 인덕턴스는 누설 인덕턴스와 </a:t>
                </a:r>
                <a:r>
                  <a:rPr kumimoji="1" lang="ko-KR" altLang="en-US" sz="1200" b="0" baseline="0" dirty="0" err="1">
                    <a:latin typeface="맑은 고딕" panose="020B0503020000020004" pitchFamily="50" charset="-127"/>
                    <a:ea typeface="맑은 고딕" panose="020B0503020000020004" pitchFamily="50" charset="-127"/>
                  </a:rPr>
                  <a:t>자화</a:t>
                </a:r>
                <a:r>
                  <a:rPr kumimoji="1" lang="ko-KR" altLang="en-US" sz="1200" b="0" baseline="0" dirty="0">
                    <a:latin typeface="맑은 고딕" panose="020B0503020000020004" pitchFamily="50" charset="-127"/>
                    <a:ea typeface="맑은 고딕" panose="020B0503020000020004" pitchFamily="50" charset="-127"/>
                  </a:rPr>
                  <a:t> 인덕턴스로 구성</a:t>
                </a:r>
                <a:endParaRPr kumimoji="1" lang="en-US" altLang="ko-KR" sz="1200" b="0" baseline="0" dirty="0">
                  <a:latin typeface="맑은 고딕" panose="020B0503020000020004" pitchFamily="50" charset="-127"/>
                  <a:ea typeface="맑은 고딕" panose="020B0503020000020004" pitchFamily="50" charset="-127"/>
                </a:endParaRPr>
              </a:p>
              <a:p>
                <a14:m>
                  <m:oMath xmlns:m="http://schemas.openxmlformats.org/officeDocument/2006/math">
                    <m:sSub>
                      <m:sSubPr>
                        <m:ctrlPr>
                          <a:rPr lang="en-US" altLang="ko-KR" sz="1200" b="0" i="1" baseline="0" smtClean="0">
                            <a:latin typeface="Cambria Math" panose="02040503050406030204" pitchFamily="18" charset="0"/>
                          </a:rPr>
                        </m:ctrlPr>
                      </m:sSubPr>
                      <m:e>
                        <m:r>
                          <a:rPr lang="en-US" altLang="ko-KR" sz="1200" b="0" i="1" baseline="0">
                            <a:latin typeface="Cambria Math" panose="02040503050406030204" pitchFamily="18" charset="0"/>
                          </a:rPr>
                          <m:t>𝐿</m:t>
                        </m:r>
                      </m:e>
                      <m:sub>
                        <m:r>
                          <a:rPr lang="en-US" altLang="ko-KR" sz="1200" b="0" i="1" baseline="0">
                            <a:latin typeface="Cambria Math" panose="02040503050406030204" pitchFamily="18" charset="0"/>
                          </a:rPr>
                          <m:t>𝐴</m:t>
                        </m:r>
                      </m:sub>
                    </m:sSub>
                  </m:oMath>
                </a14:m>
                <a:r>
                  <a:rPr lang="ko-KR" altLang="en-US" sz="1200" b="0" baseline="0" dirty="0">
                    <a:latin typeface="Malgun Gothic" panose="020B0503020000020004" pitchFamily="34" charset="-127"/>
                    <a:ea typeface="Malgun Gothic" panose="020B0503020000020004" pitchFamily="34" charset="-127"/>
                  </a:rPr>
                  <a:t>는 자화 인덕턴스 평균값</a:t>
                </a:r>
                <a:r>
                  <a:rPr lang="en-US" altLang="ko-KR" sz="1200" b="0" baseline="0" dirty="0">
                    <a:latin typeface="Malgun Gothic" panose="020B0503020000020004" pitchFamily="34" charset="-127"/>
                    <a:ea typeface="Malgun Gothic" panose="020B0503020000020004" pitchFamily="34" charset="-127"/>
                  </a:rPr>
                  <a:t>, </a:t>
                </a:r>
                <a14:m>
                  <m:oMath xmlns:m="http://schemas.openxmlformats.org/officeDocument/2006/math">
                    <m:sSub>
                      <m:sSubPr>
                        <m:ctrlPr>
                          <a:rPr lang="en-US" altLang="ko-KR" sz="1200" b="0" i="1" baseline="0">
                            <a:latin typeface="Cambria Math" panose="02040503050406030204" pitchFamily="18" charset="0"/>
                          </a:rPr>
                        </m:ctrlPr>
                      </m:sSubPr>
                      <m:e>
                        <m:r>
                          <a:rPr lang="en-US" altLang="ko-KR" sz="1200" b="0" i="1" baseline="0">
                            <a:latin typeface="Cambria Math" panose="02040503050406030204" pitchFamily="18" charset="0"/>
                          </a:rPr>
                          <m:t>𝐿</m:t>
                        </m:r>
                      </m:e>
                      <m:sub>
                        <m:r>
                          <a:rPr lang="en-US" altLang="ko-KR" sz="1200" b="0" i="1" baseline="0">
                            <a:latin typeface="Cambria Math" panose="02040503050406030204" pitchFamily="18" charset="0"/>
                          </a:rPr>
                          <m:t>𝐵</m:t>
                        </m:r>
                      </m:sub>
                    </m:sSub>
                  </m:oMath>
                </a14:m>
                <a:r>
                  <a:rPr lang="ko-KR" altLang="en-US" sz="1200" b="0" baseline="0" dirty="0">
                    <a:latin typeface="Malgun Gothic" panose="020B0503020000020004" pitchFamily="34" charset="-127"/>
                    <a:ea typeface="Malgun Gothic" panose="020B0503020000020004" pitchFamily="34" charset="-127"/>
                  </a:rPr>
                  <a:t>는 자화 인덕턴스 </a:t>
                </a:r>
                <a:r>
                  <a:rPr lang="ko-KR" altLang="en-US" sz="1200" b="0" baseline="0" dirty="0" err="1">
                    <a:latin typeface="Malgun Gothic" panose="020B0503020000020004" pitchFamily="34" charset="-127"/>
                    <a:ea typeface="Malgun Gothic" panose="020B0503020000020004" pitchFamily="34" charset="-127"/>
                  </a:rPr>
                  <a:t>변동량</a:t>
                </a:r>
                <a:endParaRPr kumimoji="1" lang="ko-KR" altLang="en-US" sz="1200" b="0" baseline="0" dirty="0" err="1">
                  <a:latin typeface="Malgun Gothic" panose="020B0503020000020004" pitchFamily="34" charset="-127"/>
                  <a:ea typeface="Malgun Gothic" panose="020B0503020000020004" pitchFamily="34" charset="-127"/>
                </a:endParaRPr>
              </a:p>
            </p:txBody>
          </p:sp>
        </mc:Choice>
        <mc:Fallback xmlns="">
          <p:sp>
            <p:nvSpPr>
              <p:cNvPr id="5" name="TextBox 4">
                <a:extLst>
                  <a:ext uri="{FF2B5EF4-FFF2-40B4-BE49-F238E27FC236}">
                    <a16:creationId xmlns:a16="http://schemas.microsoft.com/office/drawing/2014/main" id="{A3655E03-AD46-4941-A18C-3C12910C28D5}"/>
                  </a:ext>
                </a:extLst>
              </p:cNvPr>
              <p:cNvSpPr txBox="1">
                <a:spLocks noRot="1" noChangeAspect="1" noMove="1" noResize="1" noEditPoints="1" noAdjustHandles="1" noChangeArrowheads="1" noChangeShapeType="1" noTextEdit="1"/>
              </p:cNvSpPr>
              <p:nvPr/>
            </p:nvSpPr>
            <p:spPr>
              <a:xfrm>
                <a:off x="560512" y="4549656"/>
                <a:ext cx="4128963" cy="461665"/>
              </a:xfrm>
              <a:prstGeom prst="rect">
                <a:avLst/>
              </a:prstGeom>
              <a:blipFill>
                <a:blip r:embed="rId6"/>
                <a:stretch>
                  <a:fillRect b="-5263"/>
                </a:stretch>
              </a:blipFill>
            </p:spPr>
            <p:txBody>
              <a:bodyPr/>
              <a:lstStyle/>
              <a:p>
                <a:r>
                  <a:rPr lang="ko-KR" altLang="en-US">
                    <a:noFill/>
                  </a:rPr>
                  <a:t> </a:t>
                </a:r>
              </a:p>
            </p:txBody>
          </p:sp>
        </mc:Fallback>
      </mc:AlternateContent>
      <p:pic>
        <p:nvPicPr>
          <p:cNvPr id="27" name="그림 26">
            <a:extLst>
              <a:ext uri="{FF2B5EF4-FFF2-40B4-BE49-F238E27FC236}">
                <a16:creationId xmlns:a16="http://schemas.microsoft.com/office/drawing/2014/main" id="{47AAA288-3750-7448-A8B0-D61D6DA38B68}"/>
              </a:ext>
            </a:extLst>
          </p:cNvPr>
          <p:cNvPicPr>
            <a:picLocks noChangeAspect="1"/>
          </p:cNvPicPr>
          <p:nvPr/>
        </p:nvPicPr>
        <p:blipFill>
          <a:blip r:embed="rId7"/>
          <a:stretch>
            <a:fillRect/>
          </a:stretch>
        </p:blipFill>
        <p:spPr>
          <a:xfrm>
            <a:off x="5194300" y="1599028"/>
            <a:ext cx="4412609" cy="1180249"/>
          </a:xfrm>
          <a:prstGeom prst="rect">
            <a:avLst/>
          </a:prstGeom>
        </p:spPr>
      </p:pic>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C1E8AD34-59A0-A941-9E2B-FD9B6C943E49}"/>
                  </a:ext>
                </a:extLst>
              </p:cNvPr>
              <p:cNvSpPr/>
              <p:nvPr/>
            </p:nvSpPr>
            <p:spPr>
              <a:xfrm>
                <a:off x="5320870" y="2936380"/>
                <a:ext cx="3429657" cy="497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ko-KR" altLang="en-US" sz="1400" b="0" i="1" baseline="0">
                              <a:latin typeface="Cambria Math" panose="02040503050406030204" pitchFamily="18" charset="0"/>
                            </a:rPr>
                          </m:ctrlPr>
                        </m:sSubPr>
                        <m:e>
                          <m:r>
                            <a:rPr lang="ko-KR" altLang="en-US" sz="1400" b="0" i="1" baseline="0">
                              <a:latin typeface="Cambria Math" panose="02040503050406030204" pitchFamily="18" charset="0"/>
                            </a:rPr>
                            <m:t>𝐿</m:t>
                          </m:r>
                        </m:e>
                        <m:sub>
                          <m:r>
                            <a:rPr lang="ko-KR" altLang="en-US" sz="1400" b="0" i="1" baseline="0">
                              <a:latin typeface="Cambria Math" panose="02040503050406030204" pitchFamily="18" charset="0"/>
                            </a:rPr>
                            <m:t>𝑎𝑠𝑏𝑠</m:t>
                          </m:r>
                        </m:sub>
                      </m:sSub>
                      <m:r>
                        <a:rPr lang="ko-KR" altLang="en-US" sz="1400" b="0" i="0" baseline="0">
                          <a:latin typeface="Cambria Math" panose="02040503050406030204" pitchFamily="18" charset="0"/>
                        </a:rPr>
                        <m:t>=</m:t>
                      </m:r>
                      <m:sSub>
                        <m:sSubPr>
                          <m:ctrlPr>
                            <a:rPr lang="ko-KR" altLang="en-US" sz="1400" b="0" i="1" baseline="0">
                              <a:latin typeface="Cambria Math" panose="02040503050406030204" pitchFamily="18" charset="0"/>
                            </a:rPr>
                          </m:ctrlPr>
                        </m:sSubPr>
                        <m:e>
                          <m:r>
                            <a:rPr lang="ko-KR" altLang="en-US" sz="1400" b="0" i="1" baseline="0">
                              <a:latin typeface="Cambria Math" panose="02040503050406030204" pitchFamily="18" charset="0"/>
                            </a:rPr>
                            <m:t>𝐿</m:t>
                          </m:r>
                        </m:e>
                        <m:sub>
                          <m:r>
                            <a:rPr lang="ko-KR" altLang="en-US" sz="1400" b="0" i="1" baseline="0">
                              <a:latin typeface="Cambria Math" panose="02040503050406030204" pitchFamily="18" charset="0"/>
                            </a:rPr>
                            <m:t>𝑏𝑠𝑎𝑠</m:t>
                          </m:r>
                        </m:sub>
                      </m:sSub>
                      <m:r>
                        <a:rPr lang="ko-KR" altLang="en-US" sz="1400" b="0" i="0" baseline="0">
                          <a:latin typeface="Cambria Math" panose="02040503050406030204" pitchFamily="18" charset="0"/>
                        </a:rPr>
                        <m:t>=−</m:t>
                      </m:r>
                      <m:f>
                        <m:fPr>
                          <m:ctrlPr>
                            <a:rPr lang="ko-KR" altLang="en-US" sz="1400" b="0" i="1" baseline="0">
                              <a:latin typeface="Cambria Math" panose="02040503050406030204" pitchFamily="18" charset="0"/>
                            </a:rPr>
                          </m:ctrlPr>
                        </m:fPr>
                        <m:num>
                          <m:r>
                            <a:rPr lang="ko-KR" altLang="en-US" sz="1400" b="0" i="0" baseline="0">
                              <a:latin typeface="Cambria Math" panose="02040503050406030204" pitchFamily="18" charset="0"/>
                            </a:rPr>
                            <m:t>1</m:t>
                          </m:r>
                        </m:num>
                        <m:den>
                          <m:r>
                            <a:rPr lang="ko-KR" altLang="en-US" sz="1400" b="0" i="0" baseline="0">
                              <a:latin typeface="Cambria Math" panose="02040503050406030204" pitchFamily="18" charset="0"/>
                            </a:rPr>
                            <m:t>2</m:t>
                          </m:r>
                        </m:den>
                      </m:f>
                      <m:sSub>
                        <m:sSubPr>
                          <m:ctrlPr>
                            <a:rPr lang="ko-KR" altLang="en-US" sz="1400" b="0" i="1" baseline="0">
                              <a:latin typeface="Cambria Math" panose="02040503050406030204" pitchFamily="18" charset="0"/>
                            </a:rPr>
                          </m:ctrlPr>
                        </m:sSubPr>
                        <m:e>
                          <m:r>
                            <a:rPr lang="ko-KR" altLang="en-US" sz="1400" b="0" i="1" baseline="0">
                              <a:latin typeface="Cambria Math" panose="02040503050406030204" pitchFamily="18" charset="0"/>
                            </a:rPr>
                            <m:t>𝐿</m:t>
                          </m:r>
                        </m:e>
                        <m:sub>
                          <m:r>
                            <a:rPr lang="ko-KR" altLang="en-US" sz="1400" b="0" i="1" baseline="0">
                              <a:latin typeface="Cambria Math" panose="02040503050406030204" pitchFamily="18" charset="0"/>
                            </a:rPr>
                            <m:t>𝐴</m:t>
                          </m:r>
                        </m:sub>
                      </m:sSub>
                      <m:r>
                        <a:rPr lang="ko-KR" altLang="en-US" sz="1400" b="0" i="0" baseline="0">
                          <a:latin typeface="Cambria Math" panose="02040503050406030204" pitchFamily="18" charset="0"/>
                        </a:rPr>
                        <m:t>−</m:t>
                      </m:r>
                      <m:sSub>
                        <m:sSubPr>
                          <m:ctrlPr>
                            <a:rPr lang="ko-KR" altLang="en-US" sz="1400" b="0" i="1" baseline="0">
                              <a:latin typeface="Cambria Math" panose="02040503050406030204" pitchFamily="18" charset="0"/>
                            </a:rPr>
                          </m:ctrlPr>
                        </m:sSubPr>
                        <m:e>
                          <m:r>
                            <a:rPr lang="ko-KR" altLang="en-US" sz="1400" b="0" i="1" baseline="0">
                              <a:latin typeface="Cambria Math" panose="02040503050406030204" pitchFamily="18" charset="0"/>
                            </a:rPr>
                            <m:t>𝐿</m:t>
                          </m:r>
                        </m:e>
                        <m:sub>
                          <m:r>
                            <a:rPr lang="ko-KR" altLang="en-US" sz="1400" b="0" i="1" baseline="0">
                              <a:latin typeface="Cambria Math" panose="02040503050406030204" pitchFamily="18" charset="0"/>
                            </a:rPr>
                            <m:t>𝐵</m:t>
                          </m:r>
                        </m:sub>
                      </m:sSub>
                      <m:r>
                        <m:rPr>
                          <m:sty m:val="p"/>
                        </m:rPr>
                        <a:rPr lang="ko-KR" altLang="en-US" sz="1400" b="0" i="0" baseline="0">
                          <a:latin typeface="Cambria Math" panose="02040503050406030204" pitchFamily="18" charset="0"/>
                        </a:rPr>
                        <m:t>cos</m:t>
                      </m:r>
                      <m:r>
                        <a:rPr lang="ko-KR" altLang="en-US" sz="1400" b="0" i="0" baseline="0">
                          <a:latin typeface="Cambria Math" panose="02040503050406030204" pitchFamily="18" charset="0"/>
                        </a:rPr>
                        <m:t>2</m:t>
                      </m:r>
                      <m:d>
                        <m:dPr>
                          <m:ctrlPr>
                            <a:rPr lang="ko-KR" altLang="en-US" sz="1400" b="0" i="1" baseline="0">
                              <a:latin typeface="Cambria Math" panose="02040503050406030204" pitchFamily="18" charset="0"/>
                            </a:rPr>
                          </m:ctrlPr>
                        </m:dPr>
                        <m:e>
                          <m:sSub>
                            <m:sSubPr>
                              <m:ctrlPr>
                                <a:rPr lang="ko-KR" altLang="en-US" sz="1400" b="0" i="1" baseline="0">
                                  <a:latin typeface="Cambria Math" panose="02040503050406030204" pitchFamily="18" charset="0"/>
                                </a:rPr>
                              </m:ctrlPr>
                            </m:sSubPr>
                            <m:e>
                              <m:r>
                                <a:rPr lang="ko-KR" altLang="en-US" sz="1400" b="0" i="1" baseline="0">
                                  <a:latin typeface="Cambria Math" panose="02040503050406030204" pitchFamily="18" charset="0"/>
                                </a:rPr>
                                <m:t>𝜃</m:t>
                              </m:r>
                            </m:e>
                            <m:sub>
                              <m:r>
                                <a:rPr lang="ko-KR" altLang="en-US" sz="1400" b="0" i="1" baseline="0">
                                  <a:latin typeface="Cambria Math" panose="02040503050406030204" pitchFamily="18" charset="0"/>
                                </a:rPr>
                                <m:t>𝑟</m:t>
                              </m:r>
                            </m:sub>
                          </m:sSub>
                          <m:r>
                            <a:rPr lang="ko-KR" altLang="en-US" sz="1400" b="0" i="0" baseline="0">
                              <a:latin typeface="Cambria Math" panose="02040503050406030204" pitchFamily="18" charset="0"/>
                            </a:rPr>
                            <m:t>−</m:t>
                          </m:r>
                          <m:f>
                            <m:fPr>
                              <m:ctrlPr>
                                <a:rPr lang="ko-KR" altLang="en-US" sz="1400" b="0" i="1" baseline="0">
                                  <a:latin typeface="Cambria Math" panose="02040503050406030204" pitchFamily="18" charset="0"/>
                                </a:rPr>
                              </m:ctrlPr>
                            </m:fPr>
                            <m:num>
                              <m:r>
                                <a:rPr lang="ko-KR" altLang="en-US" sz="1400" b="0" i="1" baseline="0">
                                  <a:latin typeface="Cambria Math" panose="02040503050406030204" pitchFamily="18" charset="0"/>
                                </a:rPr>
                                <m:t>𝜋</m:t>
                              </m:r>
                            </m:num>
                            <m:den>
                              <m:r>
                                <a:rPr lang="ko-KR" altLang="en-US" sz="1400" b="0" i="0" baseline="0">
                                  <a:latin typeface="Cambria Math" panose="02040503050406030204" pitchFamily="18" charset="0"/>
                                </a:rPr>
                                <m:t>3</m:t>
                              </m:r>
                            </m:den>
                          </m:f>
                        </m:e>
                      </m:d>
                    </m:oMath>
                  </m:oMathPara>
                </a14:m>
                <a:endParaRPr lang="ko-KR" altLang="en-US" sz="1200" b="0" baseline="0" dirty="0"/>
              </a:p>
            </p:txBody>
          </p:sp>
        </mc:Choice>
        <mc:Fallback xmlns="">
          <p:sp>
            <p:nvSpPr>
              <p:cNvPr id="28" name="직사각형 27">
                <a:extLst>
                  <a:ext uri="{FF2B5EF4-FFF2-40B4-BE49-F238E27FC236}">
                    <a16:creationId xmlns:a16="http://schemas.microsoft.com/office/drawing/2014/main" id="{C1E8AD34-59A0-A941-9E2B-FD9B6C943E49}"/>
                  </a:ext>
                </a:extLst>
              </p:cNvPr>
              <p:cNvSpPr>
                <a:spLocks noRot="1" noChangeAspect="1" noMove="1" noResize="1" noEditPoints="1" noAdjustHandles="1" noChangeArrowheads="1" noChangeShapeType="1" noTextEdit="1"/>
              </p:cNvSpPr>
              <p:nvPr/>
            </p:nvSpPr>
            <p:spPr>
              <a:xfrm>
                <a:off x="5320870" y="2936380"/>
                <a:ext cx="3429657" cy="497059"/>
              </a:xfrm>
              <a:prstGeom prst="rect">
                <a:avLst/>
              </a:prstGeom>
              <a:blipFill>
                <a:blip r:embed="rId8"/>
                <a:stretch>
                  <a:fillRect b="-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id="{5FEC9105-879C-5C40-95E1-87896193AA1D}"/>
                  </a:ext>
                </a:extLst>
              </p:cNvPr>
              <p:cNvSpPr/>
              <p:nvPr/>
            </p:nvSpPr>
            <p:spPr>
              <a:xfrm>
                <a:off x="5313040" y="3413741"/>
                <a:ext cx="3404009" cy="497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𝑎𝑠𝑐𝑠</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𝑐𝑠𝑎𝑠</m:t>
                          </m:r>
                        </m:sub>
                      </m:sSub>
                      <m:r>
                        <a:rPr lang="ko-KR" altLang="en-US" sz="1400" i="0" baseline="0">
                          <a:latin typeface="Cambria Math" panose="02040503050406030204" pitchFamily="18" charset="0"/>
                        </a:rPr>
                        <m:t>=−</m:t>
                      </m:r>
                      <m:f>
                        <m:fPr>
                          <m:ctrlPr>
                            <a:rPr lang="ko-KR" altLang="en-US" sz="1400" i="1" baseline="0">
                              <a:latin typeface="Cambria Math" panose="02040503050406030204" pitchFamily="18" charset="0"/>
                            </a:rPr>
                          </m:ctrlPr>
                        </m:fPr>
                        <m:num>
                          <m:r>
                            <a:rPr lang="ko-KR" altLang="en-US" sz="1400" i="0" baseline="0">
                              <a:latin typeface="Cambria Math" panose="02040503050406030204" pitchFamily="18" charset="0"/>
                            </a:rPr>
                            <m:t>1</m:t>
                          </m:r>
                        </m:num>
                        <m:den>
                          <m:r>
                            <a:rPr lang="ko-KR" altLang="en-US" sz="1400" i="0" baseline="0">
                              <a:latin typeface="Cambria Math" panose="02040503050406030204" pitchFamily="18" charset="0"/>
                            </a:rPr>
                            <m:t>2</m:t>
                          </m:r>
                        </m:den>
                      </m:f>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𝐴</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𝐵</m:t>
                          </m:r>
                        </m:sub>
                      </m:sSub>
                      <m:r>
                        <m:rPr>
                          <m:sty m:val="p"/>
                        </m:rPr>
                        <a:rPr lang="ko-KR" altLang="en-US" sz="1400" i="0" baseline="0">
                          <a:latin typeface="Cambria Math" panose="02040503050406030204" pitchFamily="18" charset="0"/>
                        </a:rPr>
                        <m:t>cos</m:t>
                      </m:r>
                      <m:r>
                        <a:rPr lang="ko-KR" altLang="en-US" sz="1400" i="0" baseline="0">
                          <a:latin typeface="Cambria Math" panose="02040503050406030204" pitchFamily="18" charset="0"/>
                        </a:rPr>
                        <m:t>2</m:t>
                      </m:r>
                      <m:d>
                        <m:dPr>
                          <m:ctrlPr>
                            <a:rPr lang="ko-KR" altLang="en-US" sz="1400" i="1" baseline="0">
                              <a:latin typeface="Cambria Math" panose="02040503050406030204" pitchFamily="18" charset="0"/>
                            </a:rPr>
                          </m:ctrlPr>
                        </m:dPr>
                        <m:e>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𝜃</m:t>
                              </m:r>
                            </m:e>
                            <m:sub>
                              <m:r>
                                <a:rPr lang="ko-KR" altLang="en-US" sz="1400" i="1" baseline="0">
                                  <a:latin typeface="Cambria Math" panose="02040503050406030204" pitchFamily="18" charset="0"/>
                                </a:rPr>
                                <m:t>𝑟</m:t>
                              </m:r>
                            </m:sub>
                          </m:sSub>
                          <m:r>
                            <a:rPr lang="ko-KR" altLang="en-US" sz="1400" i="0" baseline="0">
                              <a:latin typeface="Cambria Math" panose="02040503050406030204" pitchFamily="18" charset="0"/>
                            </a:rPr>
                            <m:t>+</m:t>
                          </m:r>
                          <m:f>
                            <m:fPr>
                              <m:ctrlPr>
                                <a:rPr lang="ko-KR" altLang="en-US" sz="1400" i="1" baseline="0">
                                  <a:latin typeface="Cambria Math" panose="02040503050406030204" pitchFamily="18" charset="0"/>
                                </a:rPr>
                              </m:ctrlPr>
                            </m:fPr>
                            <m:num>
                              <m:r>
                                <a:rPr lang="ko-KR" altLang="en-US" sz="1400" i="1" baseline="0">
                                  <a:latin typeface="Cambria Math" panose="02040503050406030204" pitchFamily="18" charset="0"/>
                                </a:rPr>
                                <m:t>𝜋</m:t>
                              </m:r>
                            </m:num>
                            <m:den>
                              <m:r>
                                <a:rPr lang="ko-KR" altLang="en-US" sz="1400" i="0" baseline="0">
                                  <a:latin typeface="Cambria Math" panose="02040503050406030204" pitchFamily="18" charset="0"/>
                                </a:rPr>
                                <m:t>3</m:t>
                              </m:r>
                            </m:den>
                          </m:f>
                        </m:e>
                      </m:d>
                    </m:oMath>
                  </m:oMathPara>
                </a14:m>
                <a:endParaRPr lang="ko-KR" altLang="en-US" sz="1400" baseline="0" dirty="0"/>
              </a:p>
            </p:txBody>
          </p:sp>
        </mc:Choice>
        <mc:Fallback xmlns="">
          <p:sp>
            <p:nvSpPr>
              <p:cNvPr id="29" name="직사각형 28">
                <a:extLst>
                  <a:ext uri="{FF2B5EF4-FFF2-40B4-BE49-F238E27FC236}">
                    <a16:creationId xmlns:a16="http://schemas.microsoft.com/office/drawing/2014/main" id="{5FEC9105-879C-5C40-95E1-87896193AA1D}"/>
                  </a:ext>
                </a:extLst>
              </p:cNvPr>
              <p:cNvSpPr>
                <a:spLocks noRot="1" noChangeAspect="1" noMove="1" noResize="1" noEditPoints="1" noAdjustHandles="1" noChangeArrowheads="1" noChangeShapeType="1" noTextEdit="1"/>
              </p:cNvSpPr>
              <p:nvPr/>
            </p:nvSpPr>
            <p:spPr>
              <a:xfrm>
                <a:off x="5313040" y="3413741"/>
                <a:ext cx="3404009" cy="497059"/>
              </a:xfrm>
              <a:prstGeom prst="rect">
                <a:avLst/>
              </a:prstGeom>
              <a:blipFill>
                <a:blip r:embed="rId9"/>
                <a:stretch>
                  <a:fillRect b="-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직사각형 29">
                <a:extLst>
                  <a:ext uri="{FF2B5EF4-FFF2-40B4-BE49-F238E27FC236}">
                    <a16:creationId xmlns:a16="http://schemas.microsoft.com/office/drawing/2014/main" id="{2A108E35-E7BD-F145-891F-681911E5A610}"/>
                  </a:ext>
                </a:extLst>
              </p:cNvPr>
              <p:cNvSpPr/>
              <p:nvPr/>
            </p:nvSpPr>
            <p:spPr>
              <a:xfrm>
                <a:off x="5296890" y="3868057"/>
                <a:ext cx="3340593" cy="4956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𝑏𝑠𝑐𝑠</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𝑐𝑠𝑏𝑠</m:t>
                          </m:r>
                        </m:sub>
                      </m:sSub>
                      <m:r>
                        <a:rPr lang="ko-KR" altLang="en-US" sz="1400" i="0" baseline="0">
                          <a:latin typeface="Cambria Math" panose="02040503050406030204" pitchFamily="18" charset="0"/>
                        </a:rPr>
                        <m:t>=−</m:t>
                      </m:r>
                      <m:f>
                        <m:fPr>
                          <m:ctrlPr>
                            <a:rPr lang="ko-KR" altLang="en-US" sz="1400" i="1" baseline="0">
                              <a:latin typeface="Cambria Math" panose="02040503050406030204" pitchFamily="18" charset="0"/>
                            </a:rPr>
                          </m:ctrlPr>
                        </m:fPr>
                        <m:num>
                          <m:r>
                            <a:rPr lang="ko-KR" altLang="en-US" sz="1400" i="0" baseline="0">
                              <a:latin typeface="Cambria Math" panose="02040503050406030204" pitchFamily="18" charset="0"/>
                            </a:rPr>
                            <m:t>1</m:t>
                          </m:r>
                        </m:num>
                        <m:den>
                          <m:r>
                            <a:rPr lang="ko-KR" altLang="en-US" sz="1400" i="0" baseline="0">
                              <a:latin typeface="Cambria Math" panose="02040503050406030204" pitchFamily="18" charset="0"/>
                            </a:rPr>
                            <m:t>2</m:t>
                          </m:r>
                        </m:den>
                      </m:f>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𝐴</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𝐵</m:t>
                          </m:r>
                        </m:sub>
                      </m:sSub>
                      <m:r>
                        <m:rPr>
                          <m:sty m:val="p"/>
                        </m:rPr>
                        <a:rPr lang="ko-KR" altLang="en-US" sz="1400" i="0" baseline="0">
                          <a:latin typeface="Cambria Math" panose="02040503050406030204" pitchFamily="18" charset="0"/>
                        </a:rPr>
                        <m:t>cos</m:t>
                      </m:r>
                      <m:r>
                        <a:rPr lang="ko-KR" altLang="en-US" sz="1400" i="0" baseline="0">
                          <a:latin typeface="Cambria Math" panose="02040503050406030204" pitchFamily="18" charset="0"/>
                        </a:rPr>
                        <m:t>2</m:t>
                      </m:r>
                      <m:d>
                        <m:dPr>
                          <m:ctrlPr>
                            <a:rPr lang="ko-KR" altLang="en-US" sz="1400" i="1" baseline="0">
                              <a:latin typeface="Cambria Math" panose="02040503050406030204" pitchFamily="18" charset="0"/>
                            </a:rPr>
                          </m:ctrlPr>
                        </m:dPr>
                        <m:e>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𝜃</m:t>
                              </m:r>
                            </m:e>
                            <m:sub>
                              <m:r>
                                <a:rPr lang="ko-KR" altLang="en-US" sz="1400" i="1" baseline="0">
                                  <a:latin typeface="Cambria Math" panose="02040503050406030204" pitchFamily="18" charset="0"/>
                                </a:rPr>
                                <m:t>𝑟</m:t>
                              </m:r>
                            </m:sub>
                          </m:sSub>
                          <m:r>
                            <a:rPr lang="ko-KR" altLang="en-US" sz="1400" i="0" baseline="0">
                              <a:latin typeface="Cambria Math" panose="02040503050406030204" pitchFamily="18" charset="0"/>
                            </a:rPr>
                            <m:t>+</m:t>
                          </m:r>
                          <m:r>
                            <a:rPr lang="ko-KR" altLang="en-US" sz="1400" i="1" baseline="0">
                              <a:latin typeface="Cambria Math" panose="02040503050406030204" pitchFamily="18" charset="0"/>
                            </a:rPr>
                            <m:t>𝜋</m:t>
                          </m:r>
                        </m:e>
                      </m:d>
                    </m:oMath>
                  </m:oMathPara>
                </a14:m>
                <a:endParaRPr lang="ko-KR" altLang="en-US" baseline="0" dirty="0"/>
              </a:p>
            </p:txBody>
          </p:sp>
        </mc:Choice>
        <mc:Fallback xmlns="">
          <p:sp>
            <p:nvSpPr>
              <p:cNvPr id="30" name="직사각형 29">
                <a:extLst>
                  <a:ext uri="{FF2B5EF4-FFF2-40B4-BE49-F238E27FC236}">
                    <a16:creationId xmlns:a16="http://schemas.microsoft.com/office/drawing/2014/main" id="{2A108E35-E7BD-F145-891F-681911E5A610}"/>
                  </a:ext>
                </a:extLst>
              </p:cNvPr>
              <p:cNvSpPr>
                <a:spLocks noRot="1" noChangeAspect="1" noMove="1" noResize="1" noEditPoints="1" noAdjustHandles="1" noChangeArrowheads="1" noChangeShapeType="1" noTextEdit="1"/>
              </p:cNvSpPr>
              <p:nvPr/>
            </p:nvSpPr>
            <p:spPr>
              <a:xfrm>
                <a:off x="5296890" y="3868057"/>
                <a:ext cx="3340593" cy="495649"/>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D1291D9-5755-5044-8F3C-6CCE0E657271}"/>
                  </a:ext>
                </a:extLst>
              </p:cNvPr>
              <p:cNvSpPr txBox="1"/>
              <p:nvPr/>
            </p:nvSpPr>
            <p:spPr>
              <a:xfrm>
                <a:off x="4792834" y="4519421"/>
                <a:ext cx="4984702" cy="334130"/>
              </a:xfrm>
              <a:prstGeom prst="rect">
                <a:avLst/>
              </a:prstGeom>
              <a:noFill/>
            </p:spPr>
            <p:txBody>
              <a:bodyPr wrap="square" rtlCol="0">
                <a:spAutoFit/>
              </a:bodyPr>
              <a:lstStyle/>
              <a:p>
                <a:pPr lvl="1">
                  <a:lnSpc>
                    <a:spcPct val="150000"/>
                  </a:lnSpc>
                </a:pPr>
                <a:r>
                  <a:rPr lang="ko-KR" altLang="en-US" sz="1200" b="0" baseline="0" dirty="0">
                    <a:latin typeface="Malgun Gothic" panose="020B0503020000020004" pitchFamily="34" charset="-127"/>
                    <a:ea typeface="Malgun Gothic" panose="020B0503020000020004" pitchFamily="34" charset="-127"/>
                  </a:rPr>
                  <a:t>고정자 권선의 상호 인덕턴스도 마찬가지로 </a:t>
                </a:r>
                <a:r>
                  <a:rPr lang="en-US" altLang="ko-KR" sz="1200" b="0" baseline="0" dirty="0">
                    <a:latin typeface="Malgun Gothic" panose="020B0503020000020004" pitchFamily="34" charset="-127"/>
                    <a:ea typeface="Malgun Gothic" panose="020B0503020000020004" pitchFamily="34" charset="-127"/>
                  </a:rPr>
                  <a:t>cos 2</a:t>
                </a:r>
                <a14:m>
                  <m:oMath xmlns:m="http://schemas.openxmlformats.org/officeDocument/2006/math">
                    <m:sSub>
                      <m:sSubPr>
                        <m:ctrlPr>
                          <a:rPr lang="en-US" altLang="ko-KR" sz="1200" b="0" i="1" baseline="0">
                            <a:latin typeface="Cambria Math" panose="02040503050406030204" pitchFamily="18" charset="0"/>
                          </a:rPr>
                        </m:ctrlPr>
                      </m:sSubPr>
                      <m:e>
                        <m:r>
                          <a:rPr lang="ko-KR" altLang="en-US" sz="1200" b="0" i="1" baseline="0">
                            <a:latin typeface="Cambria Math" panose="02040503050406030204" pitchFamily="18" charset="0"/>
                          </a:rPr>
                          <m:t>𝜃</m:t>
                        </m:r>
                      </m:e>
                      <m:sub>
                        <m:r>
                          <a:rPr lang="en-US" altLang="ko-KR" sz="1200" b="0" i="1" baseline="0">
                            <a:latin typeface="Cambria Math" panose="02040503050406030204" pitchFamily="18" charset="0"/>
                          </a:rPr>
                          <m:t>𝑟</m:t>
                        </m:r>
                      </m:sub>
                    </m:sSub>
                  </m:oMath>
                </a14:m>
                <a:r>
                  <a:rPr lang="ko-KR" altLang="en-US" sz="1200" b="0" baseline="0" dirty="0">
                    <a:latin typeface="Malgun Gothic" panose="020B0503020000020004" pitchFamily="34" charset="-127"/>
                    <a:ea typeface="Malgun Gothic" panose="020B0503020000020004" pitchFamily="34" charset="-127"/>
                  </a:rPr>
                  <a:t> 로 모델링</a:t>
                </a:r>
              </a:p>
            </p:txBody>
          </p:sp>
        </mc:Choice>
        <mc:Fallback xmlns="">
          <p:sp>
            <p:nvSpPr>
              <p:cNvPr id="31" name="TextBox 30">
                <a:extLst>
                  <a:ext uri="{FF2B5EF4-FFF2-40B4-BE49-F238E27FC236}">
                    <a16:creationId xmlns:a16="http://schemas.microsoft.com/office/drawing/2014/main" id="{6D1291D9-5755-5044-8F3C-6CCE0E657271}"/>
                  </a:ext>
                </a:extLst>
              </p:cNvPr>
              <p:cNvSpPr txBox="1">
                <a:spLocks noRot="1" noChangeAspect="1" noMove="1" noResize="1" noEditPoints="1" noAdjustHandles="1" noChangeArrowheads="1" noChangeShapeType="1" noTextEdit="1"/>
              </p:cNvSpPr>
              <p:nvPr/>
            </p:nvSpPr>
            <p:spPr>
              <a:xfrm>
                <a:off x="4792834" y="4519421"/>
                <a:ext cx="4984702" cy="334130"/>
              </a:xfrm>
              <a:prstGeom prst="rect">
                <a:avLst/>
              </a:prstGeom>
              <a:blipFill>
                <a:blip r:embed="rId11"/>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직사각형 31">
                <a:extLst>
                  <a:ext uri="{FF2B5EF4-FFF2-40B4-BE49-F238E27FC236}">
                    <a16:creationId xmlns:a16="http://schemas.microsoft.com/office/drawing/2014/main" id="{C833586A-FD1C-164A-B444-014D921D0824}"/>
                  </a:ext>
                </a:extLst>
              </p:cNvPr>
              <p:cNvSpPr/>
              <p:nvPr/>
            </p:nvSpPr>
            <p:spPr>
              <a:xfrm>
                <a:off x="2082698" y="4915464"/>
                <a:ext cx="4953000" cy="1374351"/>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m:rPr>
                          <m:nor/>
                        </m:rPr>
                        <a:rPr lang="ko-KR" altLang="en-US" sz="1200" baseline="0"/>
                        <m:t> </m:t>
                      </m:r>
                      <m:r>
                        <a:rPr lang="ko-KR" altLang="en-US" sz="1200" i="0" baseline="0">
                          <a:latin typeface="Cambria Math" panose="02040503050406030204" pitchFamily="18" charset="0"/>
                        </a:rPr>
                        <m:t>=</m:t>
                      </m:r>
                      <m:r>
                        <m:rPr>
                          <m:nor/>
                        </m:rPr>
                        <a:rPr lang="ko-KR" altLang="en-US" sz="1200" i="1" baseline="0">
                          <a:latin typeface="Cambria Math" panose="02040503050406030204" pitchFamily="18" charset="0"/>
                        </a:rPr>
                        <m:t> </m:t>
                      </m:r>
                      <m:d>
                        <m:dPr>
                          <m:ctrlPr>
                            <a:rPr lang="ko-KR" altLang="en-US" sz="1200" i="1" baseline="0">
                              <a:latin typeface="Cambria Math" panose="02040503050406030204" pitchFamily="18" charset="0"/>
                            </a:rPr>
                          </m:ctrlPr>
                        </m:dPr>
                        <m:e>
                          <m:m>
                            <m:mPr>
                              <m:plcHide m:val="on"/>
                              <m:mcs>
                                <m:mc>
                                  <m:mcPr>
                                    <m:count m:val="3"/>
                                    <m:mcJc m:val="center"/>
                                  </m:mcPr>
                                </m:mc>
                              </m:mcs>
                              <m:ctrlPr>
                                <a:rPr lang="ko-KR" altLang="en-US" sz="1200" i="1" baseline="0">
                                  <a:latin typeface="Cambria Math" panose="02040503050406030204" pitchFamily="18" charset="0"/>
                                </a:rPr>
                              </m:ctrlPr>
                            </m:mPr>
                            <m:mr>
                              <m:e>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𝑙𝑠</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𝐴</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𝐵</m:t>
                                    </m:r>
                                  </m:sub>
                                </m:sSub>
                                <m:r>
                                  <m:rPr>
                                    <m:sty m:val="p"/>
                                  </m:rPr>
                                  <a:rPr lang="ko-KR" altLang="en-US" sz="1200" i="0" baseline="0">
                                    <a:latin typeface="Cambria Math" panose="02040503050406030204" pitchFamily="18" charset="0"/>
                                  </a:rPr>
                                  <m:t>cos</m:t>
                                </m:r>
                                <m:r>
                                  <a:rPr lang="ko-KR" altLang="en-US" sz="1200" i="0" baseline="0">
                                    <a:latin typeface="Cambria Math" panose="02040503050406030204" pitchFamily="18" charset="0"/>
                                  </a:rPr>
                                  <m:t>2</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𝜃</m:t>
                                    </m:r>
                                  </m:e>
                                  <m:sub>
                                    <m:r>
                                      <a:rPr lang="ko-KR" altLang="en-US" sz="1200" i="1" baseline="0">
                                        <a:latin typeface="Cambria Math" panose="02040503050406030204" pitchFamily="18" charset="0"/>
                                      </a:rPr>
                                      <m:t>𝑟</m:t>
                                    </m:r>
                                  </m:sub>
                                </m:sSub>
                              </m:e>
                              <m:e>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0" baseline="0">
                                        <a:latin typeface="Cambria Math" panose="02040503050406030204" pitchFamily="18" charset="0"/>
                                      </a:rPr>
                                      <m:t>1</m:t>
                                    </m:r>
                                  </m:num>
                                  <m:den>
                                    <m:r>
                                      <a:rPr lang="ko-KR" altLang="en-US" sz="1200" i="0" baseline="0">
                                        <a:latin typeface="Cambria Math" panose="02040503050406030204" pitchFamily="18" charset="0"/>
                                      </a:rPr>
                                      <m:t>2</m:t>
                                    </m:r>
                                  </m:den>
                                </m:f>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𝐴</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𝐵</m:t>
                                    </m:r>
                                  </m:sub>
                                </m:sSub>
                                <m:r>
                                  <m:rPr>
                                    <m:sty m:val="p"/>
                                  </m:rPr>
                                  <a:rPr lang="ko-KR" altLang="en-US" sz="1200" i="0" baseline="0">
                                    <a:latin typeface="Cambria Math" panose="02040503050406030204" pitchFamily="18" charset="0"/>
                                  </a:rPr>
                                  <m:t>cos</m:t>
                                </m:r>
                                <m:d>
                                  <m:dPr>
                                    <m:ctrlPr>
                                      <a:rPr lang="ko-KR" altLang="en-US" sz="1200" i="1" baseline="0">
                                        <a:latin typeface="Cambria Math" panose="02040503050406030204" pitchFamily="18" charset="0"/>
                                      </a:rPr>
                                    </m:ctrlPr>
                                  </m:dPr>
                                  <m:e>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𝜃</m:t>
                                        </m:r>
                                      </m:e>
                                      <m:sub>
                                        <m:r>
                                          <a:rPr lang="ko-KR" altLang="en-US" sz="1200" i="1" baseline="0">
                                            <a:latin typeface="Cambria Math" panose="02040503050406030204" pitchFamily="18" charset="0"/>
                                          </a:rPr>
                                          <m:t>𝑟</m:t>
                                        </m:r>
                                      </m:sub>
                                    </m:sSub>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1" baseline="0">
                                            <a:latin typeface="Cambria Math" panose="02040503050406030204" pitchFamily="18" charset="0"/>
                                          </a:rPr>
                                          <m:t>𝜋</m:t>
                                        </m:r>
                                      </m:num>
                                      <m:den>
                                        <m:r>
                                          <a:rPr lang="ko-KR" altLang="en-US" sz="1200" i="0" baseline="0">
                                            <a:latin typeface="Cambria Math" panose="02040503050406030204" pitchFamily="18" charset="0"/>
                                          </a:rPr>
                                          <m:t>3</m:t>
                                        </m:r>
                                      </m:den>
                                    </m:f>
                                  </m:e>
                                </m:d>
                              </m:e>
                              <m:e>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0" baseline="0">
                                        <a:latin typeface="Cambria Math" panose="02040503050406030204" pitchFamily="18" charset="0"/>
                                      </a:rPr>
                                      <m:t>1</m:t>
                                    </m:r>
                                  </m:num>
                                  <m:den>
                                    <m:r>
                                      <a:rPr lang="ko-KR" altLang="en-US" sz="1200" i="0" baseline="0">
                                        <a:latin typeface="Cambria Math" panose="02040503050406030204" pitchFamily="18" charset="0"/>
                                      </a:rPr>
                                      <m:t>2</m:t>
                                    </m:r>
                                  </m:den>
                                </m:f>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𝐴</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𝐵</m:t>
                                    </m:r>
                                  </m:sub>
                                </m:sSub>
                                <m:r>
                                  <m:rPr>
                                    <m:sty m:val="p"/>
                                  </m:rPr>
                                  <a:rPr lang="ko-KR" altLang="en-US" sz="1200" i="0" baseline="0">
                                    <a:latin typeface="Cambria Math" panose="02040503050406030204" pitchFamily="18" charset="0"/>
                                  </a:rPr>
                                  <m:t>cos</m:t>
                                </m:r>
                                <m:d>
                                  <m:dPr>
                                    <m:ctrlPr>
                                      <a:rPr lang="ko-KR" altLang="en-US" sz="1200" i="1" baseline="0">
                                        <a:latin typeface="Cambria Math" panose="02040503050406030204" pitchFamily="18" charset="0"/>
                                      </a:rPr>
                                    </m:ctrlPr>
                                  </m:dPr>
                                  <m:e>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𝜃</m:t>
                                        </m:r>
                                      </m:e>
                                      <m:sub>
                                        <m:r>
                                          <a:rPr lang="ko-KR" altLang="en-US" sz="1200" i="1" baseline="0">
                                            <a:latin typeface="Cambria Math" panose="02040503050406030204" pitchFamily="18" charset="0"/>
                                          </a:rPr>
                                          <m:t>𝑟</m:t>
                                        </m:r>
                                      </m:sub>
                                    </m:sSub>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1" baseline="0">
                                            <a:latin typeface="Cambria Math" panose="02040503050406030204" pitchFamily="18" charset="0"/>
                                          </a:rPr>
                                          <m:t>𝜋</m:t>
                                        </m:r>
                                      </m:num>
                                      <m:den>
                                        <m:r>
                                          <a:rPr lang="ko-KR" altLang="en-US" sz="1200" i="0" baseline="0">
                                            <a:latin typeface="Cambria Math" panose="02040503050406030204" pitchFamily="18" charset="0"/>
                                          </a:rPr>
                                          <m:t>3</m:t>
                                        </m:r>
                                      </m:den>
                                    </m:f>
                                  </m:e>
                                </m:d>
                              </m:e>
                            </m:mr>
                            <m:mr>
                              <m:e>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0" baseline="0">
                                        <a:latin typeface="Cambria Math" panose="02040503050406030204" pitchFamily="18" charset="0"/>
                                      </a:rPr>
                                      <m:t>1</m:t>
                                    </m:r>
                                  </m:num>
                                  <m:den>
                                    <m:r>
                                      <a:rPr lang="ko-KR" altLang="en-US" sz="1200" i="0" baseline="0">
                                        <a:latin typeface="Cambria Math" panose="02040503050406030204" pitchFamily="18" charset="0"/>
                                      </a:rPr>
                                      <m:t>2</m:t>
                                    </m:r>
                                  </m:den>
                                </m:f>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𝐴</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𝐵</m:t>
                                    </m:r>
                                  </m:sub>
                                </m:sSub>
                                <m:r>
                                  <m:rPr>
                                    <m:sty m:val="p"/>
                                  </m:rPr>
                                  <a:rPr lang="ko-KR" altLang="en-US" sz="1200" i="0" baseline="0">
                                    <a:latin typeface="Cambria Math" panose="02040503050406030204" pitchFamily="18" charset="0"/>
                                  </a:rPr>
                                  <m:t>cos</m:t>
                                </m:r>
                                <m:d>
                                  <m:dPr>
                                    <m:ctrlPr>
                                      <a:rPr lang="ko-KR" altLang="en-US" sz="1200" i="1" baseline="0">
                                        <a:latin typeface="Cambria Math" panose="02040503050406030204" pitchFamily="18" charset="0"/>
                                      </a:rPr>
                                    </m:ctrlPr>
                                  </m:dPr>
                                  <m:e>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𝜃</m:t>
                                        </m:r>
                                      </m:e>
                                      <m:sub>
                                        <m:r>
                                          <a:rPr lang="ko-KR" altLang="en-US" sz="1200" i="1" baseline="0">
                                            <a:latin typeface="Cambria Math" panose="02040503050406030204" pitchFamily="18" charset="0"/>
                                          </a:rPr>
                                          <m:t>𝑟</m:t>
                                        </m:r>
                                      </m:sub>
                                    </m:sSub>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1" baseline="0">
                                            <a:latin typeface="Cambria Math" panose="02040503050406030204" pitchFamily="18" charset="0"/>
                                          </a:rPr>
                                          <m:t>𝜋</m:t>
                                        </m:r>
                                      </m:num>
                                      <m:den>
                                        <m:r>
                                          <a:rPr lang="ko-KR" altLang="en-US" sz="1200" i="0" baseline="0">
                                            <a:latin typeface="Cambria Math" panose="02040503050406030204" pitchFamily="18" charset="0"/>
                                          </a:rPr>
                                          <m:t>3</m:t>
                                        </m:r>
                                      </m:den>
                                    </m:f>
                                  </m:e>
                                </m:d>
                              </m:e>
                              <m:e>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𝑙𝑠</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𝐴</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𝐵</m:t>
                                    </m:r>
                                  </m:sub>
                                </m:sSub>
                                <m:r>
                                  <m:rPr>
                                    <m:sty m:val="p"/>
                                  </m:rPr>
                                  <a:rPr lang="ko-KR" altLang="en-US" sz="1200" i="0" baseline="0">
                                    <a:latin typeface="Cambria Math" panose="02040503050406030204" pitchFamily="18" charset="0"/>
                                  </a:rPr>
                                  <m:t>cos</m:t>
                                </m:r>
                                <m:r>
                                  <a:rPr lang="ko-KR" altLang="en-US" sz="1200" i="0" baseline="0">
                                    <a:latin typeface="Cambria Math" panose="02040503050406030204" pitchFamily="18" charset="0"/>
                                  </a:rPr>
                                  <m:t>2</m:t>
                                </m:r>
                                <m:d>
                                  <m:dPr>
                                    <m:ctrlPr>
                                      <a:rPr lang="ko-KR" altLang="en-US" sz="1200" i="1" baseline="0">
                                        <a:latin typeface="Cambria Math" panose="02040503050406030204" pitchFamily="18" charset="0"/>
                                      </a:rPr>
                                    </m:ctrlPr>
                                  </m:dPr>
                                  <m:e>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𝜃</m:t>
                                        </m:r>
                                      </m:e>
                                      <m:sub>
                                        <m:r>
                                          <a:rPr lang="ko-KR" altLang="en-US" sz="1200" i="1" baseline="0">
                                            <a:latin typeface="Cambria Math" panose="02040503050406030204" pitchFamily="18" charset="0"/>
                                          </a:rPr>
                                          <m:t>𝑟</m:t>
                                        </m:r>
                                      </m:sub>
                                    </m:sSub>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0" baseline="0">
                                            <a:latin typeface="Cambria Math" panose="02040503050406030204" pitchFamily="18" charset="0"/>
                                          </a:rPr>
                                          <m:t>2</m:t>
                                        </m:r>
                                        <m:r>
                                          <a:rPr lang="ko-KR" altLang="en-US" sz="1200" i="1" baseline="0">
                                            <a:latin typeface="Cambria Math" panose="02040503050406030204" pitchFamily="18" charset="0"/>
                                          </a:rPr>
                                          <m:t>𝜋</m:t>
                                        </m:r>
                                      </m:num>
                                      <m:den>
                                        <m:r>
                                          <a:rPr lang="ko-KR" altLang="en-US" sz="1200" i="0" baseline="0">
                                            <a:latin typeface="Cambria Math" panose="02040503050406030204" pitchFamily="18" charset="0"/>
                                          </a:rPr>
                                          <m:t>3</m:t>
                                        </m:r>
                                      </m:den>
                                    </m:f>
                                  </m:e>
                                </m:d>
                              </m:e>
                              <m:e>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0" baseline="0">
                                        <a:latin typeface="Cambria Math" panose="02040503050406030204" pitchFamily="18" charset="0"/>
                                      </a:rPr>
                                      <m:t>1</m:t>
                                    </m:r>
                                  </m:num>
                                  <m:den>
                                    <m:r>
                                      <a:rPr lang="ko-KR" altLang="en-US" sz="1200" i="0" baseline="0">
                                        <a:latin typeface="Cambria Math" panose="02040503050406030204" pitchFamily="18" charset="0"/>
                                      </a:rPr>
                                      <m:t>2</m:t>
                                    </m:r>
                                  </m:den>
                                </m:f>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𝐴</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𝐵</m:t>
                                    </m:r>
                                  </m:sub>
                                </m:sSub>
                                <m:r>
                                  <m:rPr>
                                    <m:sty m:val="p"/>
                                  </m:rPr>
                                  <a:rPr lang="ko-KR" altLang="en-US" sz="1200" i="0" baseline="0">
                                    <a:latin typeface="Cambria Math" panose="02040503050406030204" pitchFamily="18" charset="0"/>
                                  </a:rPr>
                                  <m:t>cos</m:t>
                                </m:r>
                                <m:d>
                                  <m:dPr>
                                    <m:ctrlPr>
                                      <a:rPr lang="ko-KR" altLang="en-US" sz="1200" i="1" baseline="0">
                                        <a:latin typeface="Cambria Math" panose="02040503050406030204" pitchFamily="18" charset="0"/>
                                      </a:rPr>
                                    </m:ctrlPr>
                                  </m:dPr>
                                  <m:e>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𝜃</m:t>
                                        </m:r>
                                      </m:e>
                                      <m:sub>
                                        <m:r>
                                          <a:rPr lang="ko-KR" altLang="en-US" sz="1200" i="1" baseline="0">
                                            <a:latin typeface="Cambria Math" panose="02040503050406030204" pitchFamily="18" charset="0"/>
                                          </a:rPr>
                                          <m:t>𝑟</m:t>
                                        </m:r>
                                      </m:sub>
                                    </m:sSub>
                                    <m:r>
                                      <a:rPr lang="ko-KR" altLang="en-US" sz="1200" i="0" baseline="0">
                                        <a:latin typeface="Cambria Math" panose="02040503050406030204" pitchFamily="18" charset="0"/>
                                      </a:rPr>
                                      <m:t>+</m:t>
                                    </m:r>
                                    <m:r>
                                      <a:rPr lang="ko-KR" altLang="en-US" sz="1200" i="1" baseline="0">
                                        <a:latin typeface="Cambria Math" panose="02040503050406030204" pitchFamily="18" charset="0"/>
                                      </a:rPr>
                                      <m:t>𝜋</m:t>
                                    </m:r>
                                  </m:e>
                                </m:d>
                              </m:e>
                            </m:mr>
                            <m:mr>
                              <m:e>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0" baseline="0">
                                        <a:latin typeface="Cambria Math" panose="02040503050406030204" pitchFamily="18" charset="0"/>
                                      </a:rPr>
                                      <m:t>1</m:t>
                                    </m:r>
                                  </m:num>
                                  <m:den>
                                    <m:r>
                                      <a:rPr lang="ko-KR" altLang="en-US" sz="1200" i="0" baseline="0">
                                        <a:latin typeface="Cambria Math" panose="02040503050406030204" pitchFamily="18" charset="0"/>
                                      </a:rPr>
                                      <m:t>2</m:t>
                                    </m:r>
                                  </m:den>
                                </m:f>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𝐴</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𝐵</m:t>
                                    </m:r>
                                  </m:sub>
                                </m:sSub>
                                <m:r>
                                  <m:rPr>
                                    <m:sty m:val="p"/>
                                  </m:rPr>
                                  <a:rPr lang="ko-KR" altLang="en-US" sz="1200" i="0" baseline="0">
                                    <a:latin typeface="Cambria Math" panose="02040503050406030204" pitchFamily="18" charset="0"/>
                                  </a:rPr>
                                  <m:t>cos</m:t>
                                </m:r>
                                <m:d>
                                  <m:dPr>
                                    <m:ctrlPr>
                                      <a:rPr lang="ko-KR" altLang="en-US" sz="1200" i="1" baseline="0">
                                        <a:latin typeface="Cambria Math" panose="02040503050406030204" pitchFamily="18" charset="0"/>
                                      </a:rPr>
                                    </m:ctrlPr>
                                  </m:dPr>
                                  <m:e>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𝜃</m:t>
                                        </m:r>
                                      </m:e>
                                      <m:sub>
                                        <m:r>
                                          <a:rPr lang="ko-KR" altLang="en-US" sz="1200" i="1" baseline="0">
                                            <a:latin typeface="Cambria Math" panose="02040503050406030204" pitchFamily="18" charset="0"/>
                                          </a:rPr>
                                          <m:t>𝑟</m:t>
                                        </m:r>
                                      </m:sub>
                                    </m:sSub>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1" baseline="0">
                                            <a:latin typeface="Cambria Math" panose="02040503050406030204" pitchFamily="18" charset="0"/>
                                          </a:rPr>
                                          <m:t>𝜋</m:t>
                                        </m:r>
                                      </m:num>
                                      <m:den>
                                        <m:r>
                                          <a:rPr lang="ko-KR" altLang="en-US" sz="1200" i="0" baseline="0">
                                            <a:latin typeface="Cambria Math" panose="02040503050406030204" pitchFamily="18" charset="0"/>
                                          </a:rPr>
                                          <m:t>3</m:t>
                                        </m:r>
                                      </m:den>
                                    </m:f>
                                  </m:e>
                                </m:d>
                              </m:e>
                              <m:e>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0" baseline="0">
                                        <a:latin typeface="Cambria Math" panose="02040503050406030204" pitchFamily="18" charset="0"/>
                                      </a:rPr>
                                      <m:t>1</m:t>
                                    </m:r>
                                  </m:num>
                                  <m:den>
                                    <m:r>
                                      <a:rPr lang="ko-KR" altLang="en-US" sz="1200" i="0" baseline="0">
                                        <a:latin typeface="Cambria Math" panose="02040503050406030204" pitchFamily="18" charset="0"/>
                                      </a:rPr>
                                      <m:t>2</m:t>
                                    </m:r>
                                  </m:den>
                                </m:f>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𝐴</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𝐵</m:t>
                                    </m:r>
                                  </m:sub>
                                </m:sSub>
                                <m:r>
                                  <m:rPr>
                                    <m:sty m:val="p"/>
                                  </m:rPr>
                                  <a:rPr lang="ko-KR" altLang="en-US" sz="1200" i="0" baseline="0">
                                    <a:latin typeface="Cambria Math" panose="02040503050406030204" pitchFamily="18" charset="0"/>
                                  </a:rPr>
                                  <m:t>cos</m:t>
                                </m:r>
                                <m:d>
                                  <m:dPr>
                                    <m:ctrlPr>
                                      <a:rPr lang="ko-KR" altLang="en-US" sz="1200" i="1" baseline="0">
                                        <a:latin typeface="Cambria Math" panose="02040503050406030204" pitchFamily="18" charset="0"/>
                                      </a:rPr>
                                    </m:ctrlPr>
                                  </m:dPr>
                                  <m:e>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𝜃</m:t>
                                        </m:r>
                                      </m:e>
                                      <m:sub>
                                        <m:r>
                                          <a:rPr lang="ko-KR" altLang="en-US" sz="1200" i="1" baseline="0">
                                            <a:latin typeface="Cambria Math" panose="02040503050406030204" pitchFamily="18" charset="0"/>
                                          </a:rPr>
                                          <m:t>𝑟</m:t>
                                        </m:r>
                                      </m:sub>
                                    </m:sSub>
                                    <m:r>
                                      <a:rPr lang="ko-KR" altLang="en-US" sz="1200" i="0" baseline="0">
                                        <a:latin typeface="Cambria Math" panose="02040503050406030204" pitchFamily="18" charset="0"/>
                                      </a:rPr>
                                      <m:t>+</m:t>
                                    </m:r>
                                    <m:r>
                                      <a:rPr lang="ko-KR" altLang="en-US" sz="1200" i="1" baseline="0">
                                        <a:latin typeface="Cambria Math" panose="02040503050406030204" pitchFamily="18" charset="0"/>
                                      </a:rPr>
                                      <m:t>𝜋</m:t>
                                    </m:r>
                                  </m:e>
                                </m:d>
                              </m:e>
                              <m:e>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𝑙𝑠</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𝐴</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𝐵</m:t>
                                    </m:r>
                                  </m:sub>
                                </m:sSub>
                                <m:r>
                                  <m:rPr>
                                    <m:sty m:val="p"/>
                                  </m:rPr>
                                  <a:rPr lang="ko-KR" altLang="en-US" sz="1200" i="0" baseline="0">
                                    <a:latin typeface="Cambria Math" panose="02040503050406030204" pitchFamily="18" charset="0"/>
                                  </a:rPr>
                                  <m:t>cos</m:t>
                                </m:r>
                                <m:r>
                                  <a:rPr lang="ko-KR" altLang="en-US" sz="1200" i="0" baseline="0">
                                    <a:latin typeface="Cambria Math" panose="02040503050406030204" pitchFamily="18" charset="0"/>
                                  </a:rPr>
                                  <m:t>2</m:t>
                                </m:r>
                                <m:d>
                                  <m:dPr>
                                    <m:ctrlPr>
                                      <a:rPr lang="ko-KR" altLang="en-US" sz="1200" i="1" baseline="0">
                                        <a:latin typeface="Cambria Math" panose="02040503050406030204" pitchFamily="18" charset="0"/>
                                      </a:rPr>
                                    </m:ctrlPr>
                                  </m:dPr>
                                  <m:e>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𝜃</m:t>
                                        </m:r>
                                      </m:e>
                                      <m:sub>
                                        <m:r>
                                          <a:rPr lang="ko-KR" altLang="en-US" sz="1200" i="1" baseline="0">
                                            <a:latin typeface="Cambria Math" panose="02040503050406030204" pitchFamily="18" charset="0"/>
                                          </a:rPr>
                                          <m:t>𝑟</m:t>
                                        </m:r>
                                      </m:sub>
                                    </m:sSub>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0" baseline="0">
                                            <a:latin typeface="Cambria Math" panose="02040503050406030204" pitchFamily="18" charset="0"/>
                                          </a:rPr>
                                          <m:t>2</m:t>
                                        </m:r>
                                        <m:r>
                                          <a:rPr lang="ko-KR" altLang="en-US" sz="1200" i="1" baseline="0">
                                            <a:latin typeface="Cambria Math" panose="02040503050406030204" pitchFamily="18" charset="0"/>
                                          </a:rPr>
                                          <m:t>𝜋</m:t>
                                        </m:r>
                                      </m:num>
                                      <m:den>
                                        <m:r>
                                          <a:rPr lang="ko-KR" altLang="en-US" sz="1200" i="0" baseline="0">
                                            <a:latin typeface="Cambria Math" panose="02040503050406030204" pitchFamily="18" charset="0"/>
                                          </a:rPr>
                                          <m:t>3</m:t>
                                        </m:r>
                                      </m:den>
                                    </m:f>
                                  </m:e>
                                </m:d>
                              </m:e>
                            </m:mr>
                          </m:m>
                        </m:e>
                      </m:d>
                    </m:oMath>
                  </m:oMathPara>
                </a14:m>
                <a:endParaRPr lang="ko-KR" altLang="en-US" sz="1200" baseline="0" dirty="0"/>
              </a:p>
            </p:txBody>
          </p:sp>
        </mc:Choice>
        <mc:Fallback xmlns="">
          <p:sp>
            <p:nvSpPr>
              <p:cNvPr id="32" name="직사각형 31">
                <a:extLst>
                  <a:ext uri="{FF2B5EF4-FFF2-40B4-BE49-F238E27FC236}">
                    <a16:creationId xmlns:a16="http://schemas.microsoft.com/office/drawing/2014/main" id="{C833586A-FD1C-164A-B444-014D921D0824}"/>
                  </a:ext>
                </a:extLst>
              </p:cNvPr>
              <p:cNvSpPr>
                <a:spLocks noRot="1" noChangeAspect="1" noMove="1" noResize="1" noEditPoints="1" noAdjustHandles="1" noChangeArrowheads="1" noChangeShapeType="1" noTextEdit="1"/>
              </p:cNvSpPr>
              <p:nvPr/>
            </p:nvSpPr>
            <p:spPr>
              <a:xfrm>
                <a:off x="2082698" y="4915464"/>
                <a:ext cx="4953000" cy="1374351"/>
              </a:xfrm>
              <a:prstGeom prst="rect">
                <a:avLst/>
              </a:prstGeom>
              <a:blipFill>
                <a:blip r:embed="rId12"/>
                <a:stretch>
                  <a:fillRect r="-225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직사각형 32">
                <a:extLst>
                  <a:ext uri="{FF2B5EF4-FFF2-40B4-BE49-F238E27FC236}">
                    <a16:creationId xmlns:a16="http://schemas.microsoft.com/office/drawing/2014/main" id="{4D540838-2C27-644A-8E6A-BE134603F442}"/>
                  </a:ext>
                </a:extLst>
              </p:cNvPr>
              <p:cNvSpPr/>
              <p:nvPr/>
            </p:nvSpPr>
            <p:spPr>
              <a:xfrm>
                <a:off x="1631397" y="5556865"/>
                <a:ext cx="40479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𝑠</m:t>
                          </m:r>
                        </m:sub>
                      </m:sSub>
                    </m:oMath>
                  </m:oMathPara>
                </a14:m>
                <a:endParaRPr lang="ko-KR" altLang="en-US" baseline="0" dirty="0"/>
              </a:p>
            </p:txBody>
          </p:sp>
        </mc:Choice>
        <mc:Fallback xmlns="">
          <p:sp>
            <p:nvSpPr>
              <p:cNvPr id="33" name="직사각형 32">
                <a:extLst>
                  <a:ext uri="{FF2B5EF4-FFF2-40B4-BE49-F238E27FC236}">
                    <a16:creationId xmlns:a16="http://schemas.microsoft.com/office/drawing/2014/main" id="{4D540838-2C27-644A-8E6A-BE134603F442}"/>
                  </a:ext>
                </a:extLst>
              </p:cNvPr>
              <p:cNvSpPr>
                <a:spLocks noRot="1" noChangeAspect="1" noMove="1" noResize="1" noEditPoints="1" noAdjustHandles="1" noChangeArrowheads="1" noChangeShapeType="1" noTextEdit="1"/>
              </p:cNvSpPr>
              <p:nvPr/>
            </p:nvSpPr>
            <p:spPr>
              <a:xfrm>
                <a:off x="1631397" y="5556865"/>
                <a:ext cx="404791" cy="307777"/>
              </a:xfrm>
              <a:prstGeom prst="rect">
                <a:avLst/>
              </a:prstGeom>
              <a:blipFill>
                <a:blip r:embed="rId13"/>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971EF5D0-3E18-074A-BD6A-0EBABEFBCB65}"/>
              </a:ext>
            </a:extLst>
          </p:cNvPr>
          <p:cNvSpPr txBox="1"/>
          <p:nvPr/>
        </p:nvSpPr>
        <p:spPr>
          <a:xfrm>
            <a:off x="8389709" y="5316034"/>
            <a:ext cx="936104" cy="646331"/>
          </a:xfrm>
          <a:prstGeom prst="rect">
            <a:avLst/>
          </a:prstGeom>
          <a:noFill/>
        </p:spPr>
        <p:txBody>
          <a:bodyPr wrap="square" rtlCol="0">
            <a:spAutoFit/>
          </a:bodyPr>
          <a:lstStyle/>
          <a:p>
            <a:r>
              <a:rPr kumimoji="1" lang="ko-KR" altLang="en-US" sz="1200" b="0" baseline="0" dirty="0">
                <a:latin typeface="맑은 고딕" panose="020B0503020000020004" pitchFamily="50" charset="-127"/>
                <a:ea typeface="맑은 고딕" panose="020B0503020000020004" pitchFamily="50" charset="-127"/>
              </a:rPr>
              <a:t>최종적인 고정자 인덕턴스</a:t>
            </a:r>
          </a:p>
        </p:txBody>
      </p:sp>
    </p:spTree>
    <p:extLst>
      <p:ext uri="{BB962C8B-B14F-4D97-AF65-F5344CB8AC3E}">
        <p14:creationId xmlns:p14="http://schemas.microsoft.com/office/powerpoint/2010/main" val="512268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a:t>전동기 모델링</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1.2 IPMSM </a:t>
            </a:r>
            <a:r>
              <a:rPr lang="ko-KR" altLang="en-US" sz="1600" b="1" dirty="0"/>
              <a:t>모델링 </a:t>
            </a:r>
            <a:br>
              <a:rPr lang="en-US" altLang="ko-KR" sz="1600" b="1" dirty="0"/>
            </a:br>
            <a:endParaRPr lang="en-US" altLang="ko-KR" sz="1600" b="1" dirty="0"/>
          </a:p>
          <a:p>
            <a:pPr marL="862013" lvl="2" indent="0">
              <a:buClr>
                <a:srgbClr val="FFC000"/>
              </a:buClr>
              <a:buNone/>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6</a:t>
            </a:fld>
            <a:endParaRPr lang="ko-KR" altLang="en-US"/>
          </a:p>
        </p:txBody>
      </p:sp>
      <p:pic>
        <p:nvPicPr>
          <p:cNvPr id="18" name="그림 17">
            <a:extLst>
              <a:ext uri="{FF2B5EF4-FFF2-40B4-BE49-F238E27FC236}">
                <a16:creationId xmlns:a16="http://schemas.microsoft.com/office/drawing/2014/main" id="{BBD1999B-DFED-A84A-8547-EAC5EEBB9BB2}"/>
              </a:ext>
            </a:extLst>
          </p:cNvPr>
          <p:cNvPicPr>
            <a:picLocks noChangeAspect="1"/>
          </p:cNvPicPr>
          <p:nvPr/>
        </p:nvPicPr>
        <p:blipFill>
          <a:blip r:embed="rId2"/>
          <a:stretch>
            <a:fillRect/>
          </a:stretch>
        </p:blipFill>
        <p:spPr>
          <a:xfrm>
            <a:off x="560512" y="1580754"/>
            <a:ext cx="4793207" cy="1296144"/>
          </a:xfrm>
          <a:prstGeom prst="rect">
            <a:avLst/>
          </a:prstGeom>
        </p:spPr>
      </p:pic>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AD1F282E-47AB-F741-949E-382B6A647EA3}"/>
                  </a:ext>
                </a:extLst>
              </p:cNvPr>
              <p:cNvSpPr/>
              <p:nvPr/>
            </p:nvSpPr>
            <p:spPr>
              <a:xfrm>
                <a:off x="738188" y="2876898"/>
                <a:ext cx="147123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𝑎𝑠𝑓</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𝑠𝑓</m:t>
                          </m:r>
                        </m:sub>
                      </m:sSub>
                      <m:r>
                        <m:rPr>
                          <m:sty m:val="p"/>
                        </m:rPr>
                        <a:rPr lang="ko-KR" altLang="en-US" sz="1400" i="0" baseline="0">
                          <a:latin typeface="Cambria Math" panose="02040503050406030204" pitchFamily="18" charset="0"/>
                        </a:rPr>
                        <m:t>cos</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𝜃</m:t>
                          </m:r>
                        </m:e>
                        <m:sub>
                          <m:r>
                            <a:rPr lang="ko-KR" altLang="en-US" sz="1400" i="1" baseline="0">
                              <a:latin typeface="Cambria Math" panose="02040503050406030204" pitchFamily="18" charset="0"/>
                            </a:rPr>
                            <m:t>𝑟</m:t>
                          </m:r>
                        </m:sub>
                      </m:sSub>
                    </m:oMath>
                  </m:oMathPara>
                </a14:m>
                <a:endParaRPr lang="ko-KR" altLang="en-US" baseline="0" dirty="0"/>
              </a:p>
            </p:txBody>
          </p:sp>
        </mc:Choice>
        <mc:Fallback xmlns="">
          <p:sp>
            <p:nvSpPr>
              <p:cNvPr id="19" name="직사각형 18">
                <a:extLst>
                  <a:ext uri="{FF2B5EF4-FFF2-40B4-BE49-F238E27FC236}">
                    <a16:creationId xmlns:a16="http://schemas.microsoft.com/office/drawing/2014/main" id="{AD1F282E-47AB-F741-949E-382B6A647EA3}"/>
                  </a:ext>
                </a:extLst>
              </p:cNvPr>
              <p:cNvSpPr>
                <a:spLocks noRot="1" noChangeAspect="1" noMove="1" noResize="1" noEditPoints="1" noAdjustHandles="1" noChangeArrowheads="1" noChangeShapeType="1" noTextEdit="1"/>
              </p:cNvSpPr>
              <p:nvPr/>
            </p:nvSpPr>
            <p:spPr>
              <a:xfrm>
                <a:off x="738188" y="2876898"/>
                <a:ext cx="1471236" cy="32502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id="{D65ADA45-EDF5-3E4F-9C26-A50ED16A3D48}"/>
                  </a:ext>
                </a:extLst>
              </p:cNvPr>
              <p:cNvSpPr/>
              <p:nvPr/>
            </p:nvSpPr>
            <p:spPr>
              <a:xfrm>
                <a:off x="738188" y="3217097"/>
                <a:ext cx="2098908" cy="5016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𝑏𝑠𝑓</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𝑠𝑓</m:t>
                          </m:r>
                        </m:sub>
                      </m:sSub>
                      <m:r>
                        <m:rPr>
                          <m:sty m:val="p"/>
                        </m:rPr>
                        <a:rPr lang="ko-KR" altLang="en-US" sz="1400" i="0" baseline="0">
                          <a:latin typeface="Cambria Math" panose="02040503050406030204" pitchFamily="18" charset="0"/>
                        </a:rPr>
                        <m:t>cos</m:t>
                      </m:r>
                      <m:d>
                        <m:dPr>
                          <m:ctrlPr>
                            <a:rPr lang="ko-KR" altLang="en-US" sz="1400" i="1" baseline="0">
                              <a:latin typeface="Cambria Math" panose="02040503050406030204" pitchFamily="18" charset="0"/>
                            </a:rPr>
                          </m:ctrlPr>
                        </m:dPr>
                        <m:e>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𝜃</m:t>
                              </m:r>
                            </m:e>
                            <m:sub>
                              <m:r>
                                <a:rPr lang="ko-KR" altLang="en-US" sz="1400" i="1" baseline="0">
                                  <a:latin typeface="Cambria Math" panose="02040503050406030204" pitchFamily="18" charset="0"/>
                                </a:rPr>
                                <m:t>𝑟</m:t>
                              </m:r>
                            </m:sub>
                          </m:sSub>
                          <m:r>
                            <a:rPr lang="ko-KR" altLang="en-US" sz="1400" i="0" baseline="0">
                              <a:latin typeface="Cambria Math" panose="02040503050406030204" pitchFamily="18" charset="0"/>
                            </a:rPr>
                            <m:t>−</m:t>
                          </m:r>
                          <m:f>
                            <m:fPr>
                              <m:ctrlPr>
                                <a:rPr lang="ko-KR" altLang="en-US" sz="1400" i="1" baseline="0">
                                  <a:latin typeface="Cambria Math" panose="02040503050406030204" pitchFamily="18" charset="0"/>
                                </a:rPr>
                              </m:ctrlPr>
                            </m:fPr>
                            <m:num>
                              <m:r>
                                <a:rPr lang="ko-KR" altLang="en-US" sz="1400" i="0" baseline="0">
                                  <a:latin typeface="Cambria Math" panose="02040503050406030204" pitchFamily="18" charset="0"/>
                                </a:rPr>
                                <m:t>2</m:t>
                              </m:r>
                              <m:r>
                                <a:rPr lang="ko-KR" altLang="en-US" sz="1400" i="1" baseline="0">
                                  <a:latin typeface="Cambria Math" panose="02040503050406030204" pitchFamily="18" charset="0"/>
                                </a:rPr>
                                <m:t>𝜋</m:t>
                              </m:r>
                            </m:num>
                            <m:den>
                              <m:r>
                                <a:rPr lang="ko-KR" altLang="en-US" sz="1400" i="0" baseline="0">
                                  <a:latin typeface="Cambria Math" panose="02040503050406030204" pitchFamily="18" charset="0"/>
                                </a:rPr>
                                <m:t>3</m:t>
                              </m:r>
                            </m:den>
                          </m:f>
                        </m:e>
                      </m:d>
                    </m:oMath>
                  </m:oMathPara>
                </a14:m>
                <a:endParaRPr lang="ko-KR" altLang="en-US" baseline="0" dirty="0"/>
              </a:p>
            </p:txBody>
          </p:sp>
        </mc:Choice>
        <mc:Fallback xmlns="">
          <p:sp>
            <p:nvSpPr>
              <p:cNvPr id="20" name="직사각형 19">
                <a:extLst>
                  <a:ext uri="{FF2B5EF4-FFF2-40B4-BE49-F238E27FC236}">
                    <a16:creationId xmlns:a16="http://schemas.microsoft.com/office/drawing/2014/main" id="{D65ADA45-EDF5-3E4F-9C26-A50ED16A3D48}"/>
                  </a:ext>
                </a:extLst>
              </p:cNvPr>
              <p:cNvSpPr>
                <a:spLocks noRot="1" noChangeAspect="1" noMove="1" noResize="1" noEditPoints="1" noAdjustHandles="1" noChangeArrowheads="1" noChangeShapeType="1" noTextEdit="1"/>
              </p:cNvSpPr>
              <p:nvPr/>
            </p:nvSpPr>
            <p:spPr>
              <a:xfrm>
                <a:off x="738188" y="3217097"/>
                <a:ext cx="2098908" cy="50161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9EDB7529-FD44-724E-B8EA-38995FC16921}"/>
                  </a:ext>
                </a:extLst>
              </p:cNvPr>
              <p:cNvSpPr/>
              <p:nvPr/>
            </p:nvSpPr>
            <p:spPr>
              <a:xfrm>
                <a:off x="738188" y="3705315"/>
                <a:ext cx="2086084" cy="5016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𝑐𝑠𝑓</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𝑠𝑓</m:t>
                          </m:r>
                        </m:sub>
                      </m:sSub>
                      <m:r>
                        <m:rPr>
                          <m:sty m:val="p"/>
                        </m:rPr>
                        <a:rPr lang="ko-KR" altLang="en-US" sz="1400" i="0" baseline="0">
                          <a:latin typeface="Cambria Math" panose="02040503050406030204" pitchFamily="18" charset="0"/>
                        </a:rPr>
                        <m:t>cos</m:t>
                      </m:r>
                      <m:d>
                        <m:dPr>
                          <m:ctrlPr>
                            <a:rPr lang="ko-KR" altLang="en-US" sz="1400" i="1" baseline="0">
                              <a:latin typeface="Cambria Math" panose="02040503050406030204" pitchFamily="18" charset="0"/>
                            </a:rPr>
                          </m:ctrlPr>
                        </m:dPr>
                        <m:e>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𝜃</m:t>
                              </m:r>
                            </m:e>
                            <m:sub>
                              <m:r>
                                <a:rPr lang="ko-KR" altLang="en-US" sz="1400" i="1" baseline="0">
                                  <a:latin typeface="Cambria Math" panose="02040503050406030204" pitchFamily="18" charset="0"/>
                                </a:rPr>
                                <m:t>𝑟</m:t>
                              </m:r>
                            </m:sub>
                          </m:sSub>
                          <m:r>
                            <a:rPr lang="ko-KR" altLang="en-US" sz="1400" i="0" baseline="0">
                              <a:latin typeface="Cambria Math" panose="02040503050406030204" pitchFamily="18" charset="0"/>
                            </a:rPr>
                            <m:t>+</m:t>
                          </m:r>
                          <m:f>
                            <m:fPr>
                              <m:ctrlPr>
                                <a:rPr lang="ko-KR" altLang="en-US" sz="1400" i="1" baseline="0">
                                  <a:latin typeface="Cambria Math" panose="02040503050406030204" pitchFamily="18" charset="0"/>
                                </a:rPr>
                              </m:ctrlPr>
                            </m:fPr>
                            <m:num>
                              <m:r>
                                <a:rPr lang="ko-KR" altLang="en-US" sz="1400" i="0" baseline="0">
                                  <a:latin typeface="Cambria Math" panose="02040503050406030204" pitchFamily="18" charset="0"/>
                                </a:rPr>
                                <m:t>2</m:t>
                              </m:r>
                              <m:r>
                                <a:rPr lang="ko-KR" altLang="en-US" sz="1400" i="1" baseline="0">
                                  <a:latin typeface="Cambria Math" panose="02040503050406030204" pitchFamily="18" charset="0"/>
                                </a:rPr>
                                <m:t>𝜋</m:t>
                              </m:r>
                            </m:num>
                            <m:den>
                              <m:r>
                                <a:rPr lang="ko-KR" altLang="en-US" sz="1400" i="0" baseline="0">
                                  <a:latin typeface="Cambria Math" panose="02040503050406030204" pitchFamily="18" charset="0"/>
                                </a:rPr>
                                <m:t>3</m:t>
                              </m:r>
                            </m:den>
                          </m:f>
                        </m:e>
                      </m:d>
                    </m:oMath>
                  </m:oMathPara>
                </a14:m>
                <a:endParaRPr lang="ko-KR" altLang="en-US" baseline="0" dirty="0"/>
              </a:p>
            </p:txBody>
          </p:sp>
        </mc:Choice>
        <mc:Fallback xmlns="">
          <p:sp>
            <p:nvSpPr>
              <p:cNvPr id="21" name="직사각형 20">
                <a:extLst>
                  <a:ext uri="{FF2B5EF4-FFF2-40B4-BE49-F238E27FC236}">
                    <a16:creationId xmlns:a16="http://schemas.microsoft.com/office/drawing/2014/main" id="{9EDB7529-FD44-724E-B8EA-38995FC16921}"/>
                  </a:ext>
                </a:extLst>
              </p:cNvPr>
              <p:cNvSpPr>
                <a:spLocks noRot="1" noChangeAspect="1" noMove="1" noResize="1" noEditPoints="1" noAdjustHandles="1" noChangeArrowheads="1" noChangeShapeType="1" noTextEdit="1"/>
              </p:cNvSpPr>
              <p:nvPr/>
            </p:nvSpPr>
            <p:spPr>
              <a:xfrm>
                <a:off x="738188" y="3705315"/>
                <a:ext cx="2086084" cy="501612"/>
              </a:xfrm>
              <a:prstGeom prst="rect">
                <a:avLst/>
              </a:prstGeom>
              <a:blipFill>
                <a:blip r:embed="rId5"/>
                <a:stretch>
                  <a:fillRect b="-2500"/>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560A332C-EF41-094A-9804-4D55098AE335}"/>
              </a:ext>
            </a:extLst>
          </p:cNvPr>
          <p:cNvSpPr txBox="1"/>
          <p:nvPr/>
        </p:nvSpPr>
        <p:spPr>
          <a:xfrm>
            <a:off x="560512" y="4365104"/>
            <a:ext cx="4633788" cy="276999"/>
          </a:xfrm>
          <a:prstGeom prst="rect">
            <a:avLst/>
          </a:prstGeom>
          <a:noFill/>
        </p:spPr>
        <p:txBody>
          <a:bodyPr wrap="square" rtlCol="0">
            <a:spAutoFit/>
          </a:bodyPr>
          <a:lstStyle/>
          <a:p>
            <a:r>
              <a:rPr kumimoji="1" lang="ko-KR" altLang="en-US" sz="1200" b="0" baseline="0" dirty="0">
                <a:latin typeface="맑은 고딕" panose="020B0503020000020004" pitchFamily="50" charset="-127"/>
                <a:ea typeface="맑은 고딕" panose="020B0503020000020004" pitchFamily="50" charset="-127"/>
              </a:rPr>
              <a:t>영구자석의 </a:t>
            </a:r>
            <a:r>
              <a:rPr kumimoji="1" lang="ko-KR" altLang="en-US" sz="1200" b="0" baseline="0" dirty="0" err="1">
                <a:latin typeface="맑은 고딕" panose="020B0503020000020004" pitchFamily="50" charset="-127"/>
                <a:ea typeface="맑은 고딕" panose="020B0503020000020004" pitchFamily="50" charset="-127"/>
              </a:rPr>
              <a:t>자속이</a:t>
            </a:r>
            <a:r>
              <a:rPr kumimoji="1" lang="ko-KR" altLang="en-US" sz="1200" b="0" baseline="0" dirty="0">
                <a:latin typeface="맑은 고딕" panose="020B0503020000020004" pitchFamily="50" charset="-127"/>
                <a:ea typeface="맑은 고딕" panose="020B0503020000020004" pitchFamily="50" charset="-127"/>
              </a:rPr>
              <a:t> 고정자 권선에 </a:t>
            </a:r>
            <a:r>
              <a:rPr kumimoji="1" lang="ko-KR" altLang="en-US" sz="1200" b="0" baseline="0" dirty="0" err="1">
                <a:latin typeface="맑은 고딕" panose="020B0503020000020004" pitchFamily="50" charset="-127"/>
                <a:ea typeface="맑은 고딕" panose="020B0503020000020004" pitchFamily="50" charset="-127"/>
              </a:rPr>
              <a:t>쇄교하는</a:t>
            </a:r>
            <a:r>
              <a:rPr kumimoji="1" lang="ko-KR" altLang="en-US" sz="1200" b="0" baseline="0" dirty="0">
                <a:latin typeface="맑은 고딕" panose="020B0503020000020004" pitchFamily="50" charset="-127"/>
                <a:ea typeface="맑은 고딕" panose="020B0503020000020004" pitchFamily="50" charset="-127"/>
              </a:rPr>
              <a:t> 양 </a:t>
            </a:r>
            <a:r>
              <a:rPr kumimoji="1" lang="en-US" altLang="ko-KR" sz="1200" b="0" baseline="0" dirty="0">
                <a:latin typeface="맑은 고딕" panose="020B0503020000020004" pitchFamily="50" charset="-127"/>
                <a:ea typeface="맑은 고딕" panose="020B0503020000020004" pitchFamily="50" charset="-127"/>
              </a:rPr>
              <a:t>=</a:t>
            </a:r>
            <a:r>
              <a:rPr kumimoji="1" lang="ko-KR" altLang="en-US" sz="1200" b="0" baseline="0" dirty="0">
                <a:latin typeface="맑은 고딕" panose="020B0503020000020004" pitchFamily="50" charset="-127"/>
                <a:ea typeface="맑은 고딕" panose="020B0503020000020004" pitchFamily="50" charset="-127"/>
              </a:rPr>
              <a:t> 상호 인덕턴스 </a:t>
            </a:r>
          </a:p>
        </p:txBody>
      </p:sp>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id="{CB0EFCB7-DE91-A448-B0AE-625F031DE612}"/>
                  </a:ext>
                </a:extLst>
              </p:cNvPr>
              <p:cNvSpPr/>
              <p:nvPr/>
            </p:nvSpPr>
            <p:spPr>
              <a:xfrm>
                <a:off x="137849" y="5273053"/>
                <a:ext cx="1913601"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𝜆</m:t>
                          </m:r>
                        </m:e>
                        <m:sub>
                          <m:r>
                            <a:rPr lang="ko-KR" altLang="en-US" sz="1400" i="1" baseline="0">
                              <a:latin typeface="Cambria Math" panose="02040503050406030204" pitchFamily="18" charset="0"/>
                            </a:rPr>
                            <m:t>𝑎𝑏𝑐𝑠</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𝑠</m:t>
                          </m:r>
                        </m:sub>
                      </m:sSub>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𝑖</m:t>
                          </m:r>
                        </m:e>
                        <m:sub>
                          <m:r>
                            <a:rPr lang="ko-KR" altLang="en-US" sz="1400" i="1" baseline="0">
                              <a:latin typeface="Cambria Math" panose="02040503050406030204" pitchFamily="18" charset="0"/>
                            </a:rPr>
                            <m:t>𝑎𝑏𝑐𝑠</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𝑓</m:t>
                          </m:r>
                        </m:sub>
                      </m:sSub>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𝐼</m:t>
                          </m:r>
                        </m:e>
                        <m:sub>
                          <m:r>
                            <a:rPr lang="ko-KR" altLang="en-US" sz="1400" i="1" baseline="0">
                              <a:latin typeface="Cambria Math" panose="02040503050406030204" pitchFamily="18" charset="0"/>
                            </a:rPr>
                            <m:t>𝑓</m:t>
                          </m:r>
                        </m:sub>
                      </m:sSub>
                    </m:oMath>
                  </m:oMathPara>
                </a14:m>
                <a:endParaRPr lang="ko-KR" altLang="en-US" sz="1400" baseline="0" dirty="0"/>
              </a:p>
            </p:txBody>
          </p:sp>
        </mc:Choice>
        <mc:Fallback xmlns="">
          <p:sp>
            <p:nvSpPr>
              <p:cNvPr id="23" name="직사각형 22">
                <a:extLst>
                  <a:ext uri="{FF2B5EF4-FFF2-40B4-BE49-F238E27FC236}">
                    <a16:creationId xmlns:a16="http://schemas.microsoft.com/office/drawing/2014/main" id="{CB0EFCB7-DE91-A448-B0AE-625F031DE612}"/>
                  </a:ext>
                </a:extLst>
              </p:cNvPr>
              <p:cNvSpPr>
                <a:spLocks noRot="1" noChangeAspect="1" noMove="1" noResize="1" noEditPoints="1" noAdjustHandles="1" noChangeArrowheads="1" noChangeShapeType="1" noTextEdit="1"/>
              </p:cNvSpPr>
              <p:nvPr/>
            </p:nvSpPr>
            <p:spPr>
              <a:xfrm>
                <a:off x="137849" y="5273053"/>
                <a:ext cx="1913601" cy="3250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83540670-4DCA-814F-B861-5EE319A55331}"/>
                  </a:ext>
                </a:extLst>
              </p:cNvPr>
              <p:cNvSpPr/>
              <p:nvPr/>
            </p:nvSpPr>
            <p:spPr>
              <a:xfrm>
                <a:off x="1928664" y="4836652"/>
                <a:ext cx="6401496" cy="1197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1200" baseline="0">
                          <a:latin typeface="Cambria Math" panose="02040503050406030204" pitchFamily="18" charset="0"/>
                        </a:rPr>
                        <m:t>=</m:t>
                      </m:r>
                      <m:d>
                        <m:dPr>
                          <m:ctrlPr>
                            <a:rPr lang="ko-KR" altLang="en-US" sz="1200" i="1" baseline="0">
                              <a:latin typeface="Cambria Math" panose="02040503050406030204" pitchFamily="18" charset="0"/>
                            </a:rPr>
                          </m:ctrlPr>
                        </m:dPr>
                        <m:e>
                          <m:m>
                            <m:mPr>
                              <m:plcHide m:val="on"/>
                              <m:mcs>
                                <m:mc>
                                  <m:mcPr>
                                    <m:count m:val="3"/>
                                    <m:mcJc m:val="center"/>
                                  </m:mcPr>
                                </m:mc>
                              </m:mcs>
                              <m:ctrlPr>
                                <a:rPr lang="ko-KR" altLang="en-US" sz="1200" i="1" baseline="0">
                                  <a:latin typeface="Cambria Math" panose="02040503050406030204" pitchFamily="18" charset="0"/>
                                </a:rPr>
                              </m:ctrlPr>
                            </m:mPr>
                            <m:mr>
                              <m:e>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𝑙𝑠</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𝐴</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𝐵</m:t>
                                    </m:r>
                                  </m:sub>
                                </m:sSub>
                                <m:r>
                                  <m:rPr>
                                    <m:sty m:val="p"/>
                                  </m:rPr>
                                  <a:rPr lang="ko-KR" altLang="en-US" sz="1200" i="0" baseline="0">
                                    <a:latin typeface="Cambria Math" panose="02040503050406030204" pitchFamily="18" charset="0"/>
                                  </a:rPr>
                                  <m:t>cos</m:t>
                                </m:r>
                                <m:r>
                                  <a:rPr lang="ko-KR" altLang="en-US" sz="1200" i="0" baseline="0">
                                    <a:latin typeface="Cambria Math" panose="02040503050406030204" pitchFamily="18" charset="0"/>
                                  </a:rPr>
                                  <m:t>2</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𝜃</m:t>
                                    </m:r>
                                  </m:e>
                                  <m:sub>
                                    <m:r>
                                      <a:rPr lang="ko-KR" altLang="en-US" sz="1200" i="1" baseline="0">
                                        <a:latin typeface="Cambria Math" panose="02040503050406030204" pitchFamily="18" charset="0"/>
                                      </a:rPr>
                                      <m:t>𝑟</m:t>
                                    </m:r>
                                  </m:sub>
                                </m:sSub>
                              </m:e>
                              <m:e>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0" baseline="0">
                                        <a:latin typeface="Cambria Math" panose="02040503050406030204" pitchFamily="18" charset="0"/>
                                      </a:rPr>
                                      <m:t>1</m:t>
                                    </m:r>
                                  </m:num>
                                  <m:den>
                                    <m:r>
                                      <a:rPr lang="ko-KR" altLang="en-US" sz="1200" i="0" baseline="0">
                                        <a:latin typeface="Cambria Math" panose="02040503050406030204" pitchFamily="18" charset="0"/>
                                      </a:rPr>
                                      <m:t>2</m:t>
                                    </m:r>
                                  </m:den>
                                </m:f>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𝐴</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𝐵</m:t>
                                    </m:r>
                                  </m:sub>
                                </m:sSub>
                                <m:r>
                                  <m:rPr>
                                    <m:sty m:val="p"/>
                                  </m:rPr>
                                  <a:rPr lang="ko-KR" altLang="en-US" sz="1200" i="0" baseline="0">
                                    <a:latin typeface="Cambria Math" panose="02040503050406030204" pitchFamily="18" charset="0"/>
                                  </a:rPr>
                                  <m:t>cos</m:t>
                                </m:r>
                                <m:r>
                                  <a:rPr lang="ko-KR" altLang="en-US" sz="1200" i="0" baseline="0">
                                    <a:latin typeface="Cambria Math" panose="02040503050406030204" pitchFamily="18" charset="0"/>
                                  </a:rPr>
                                  <m:t>2</m:t>
                                </m:r>
                                <m:d>
                                  <m:dPr>
                                    <m:ctrlPr>
                                      <a:rPr lang="ko-KR" altLang="en-US" sz="1200" i="1" baseline="0">
                                        <a:latin typeface="Cambria Math" panose="02040503050406030204" pitchFamily="18" charset="0"/>
                                      </a:rPr>
                                    </m:ctrlPr>
                                  </m:dPr>
                                  <m:e>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𝜃</m:t>
                                        </m:r>
                                      </m:e>
                                      <m:sub>
                                        <m:r>
                                          <a:rPr lang="ko-KR" altLang="en-US" sz="1200" i="1" baseline="0">
                                            <a:latin typeface="Cambria Math" panose="02040503050406030204" pitchFamily="18" charset="0"/>
                                          </a:rPr>
                                          <m:t>𝑟</m:t>
                                        </m:r>
                                      </m:sub>
                                    </m:sSub>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0" baseline="0">
                                            <a:latin typeface="Cambria Math" panose="02040503050406030204" pitchFamily="18" charset="0"/>
                                          </a:rPr>
                                          <m:t>2</m:t>
                                        </m:r>
                                        <m:r>
                                          <a:rPr lang="ko-KR" altLang="en-US" sz="1200" i="1" baseline="0">
                                            <a:latin typeface="Cambria Math" panose="02040503050406030204" pitchFamily="18" charset="0"/>
                                          </a:rPr>
                                          <m:t>𝜋</m:t>
                                        </m:r>
                                      </m:num>
                                      <m:den>
                                        <m:r>
                                          <a:rPr lang="ko-KR" altLang="en-US" sz="1200" i="0" baseline="0">
                                            <a:latin typeface="Cambria Math" panose="02040503050406030204" pitchFamily="18" charset="0"/>
                                          </a:rPr>
                                          <m:t>3</m:t>
                                        </m:r>
                                      </m:den>
                                    </m:f>
                                  </m:e>
                                </m:d>
                              </m:e>
                              <m:e>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0" baseline="0">
                                        <a:latin typeface="Cambria Math" panose="02040503050406030204" pitchFamily="18" charset="0"/>
                                      </a:rPr>
                                      <m:t>1</m:t>
                                    </m:r>
                                  </m:num>
                                  <m:den>
                                    <m:r>
                                      <a:rPr lang="ko-KR" altLang="en-US" sz="1200" i="0" baseline="0">
                                        <a:latin typeface="Cambria Math" panose="02040503050406030204" pitchFamily="18" charset="0"/>
                                      </a:rPr>
                                      <m:t>2</m:t>
                                    </m:r>
                                  </m:den>
                                </m:f>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𝐴</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𝐵</m:t>
                                    </m:r>
                                  </m:sub>
                                </m:sSub>
                                <m:r>
                                  <m:rPr>
                                    <m:sty m:val="p"/>
                                  </m:rPr>
                                  <a:rPr lang="ko-KR" altLang="en-US" sz="1200" i="0" baseline="0">
                                    <a:latin typeface="Cambria Math" panose="02040503050406030204" pitchFamily="18" charset="0"/>
                                  </a:rPr>
                                  <m:t>cos</m:t>
                                </m:r>
                                <m:r>
                                  <a:rPr lang="ko-KR" altLang="en-US" sz="1200" i="0" baseline="0">
                                    <a:latin typeface="Cambria Math" panose="02040503050406030204" pitchFamily="18" charset="0"/>
                                  </a:rPr>
                                  <m:t>2</m:t>
                                </m:r>
                                <m:d>
                                  <m:dPr>
                                    <m:ctrlPr>
                                      <a:rPr lang="ko-KR" altLang="en-US" sz="1200" i="1" baseline="0">
                                        <a:latin typeface="Cambria Math" panose="02040503050406030204" pitchFamily="18" charset="0"/>
                                      </a:rPr>
                                    </m:ctrlPr>
                                  </m:dPr>
                                  <m:e>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𝜃</m:t>
                                        </m:r>
                                      </m:e>
                                      <m:sub>
                                        <m:r>
                                          <a:rPr lang="ko-KR" altLang="en-US" sz="1200" i="1" baseline="0">
                                            <a:latin typeface="Cambria Math" panose="02040503050406030204" pitchFamily="18" charset="0"/>
                                          </a:rPr>
                                          <m:t>𝑟</m:t>
                                        </m:r>
                                      </m:sub>
                                    </m:sSub>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0" baseline="0">
                                            <a:latin typeface="Cambria Math" panose="02040503050406030204" pitchFamily="18" charset="0"/>
                                          </a:rPr>
                                          <m:t>2</m:t>
                                        </m:r>
                                        <m:r>
                                          <a:rPr lang="ko-KR" altLang="en-US" sz="1200" i="1" baseline="0">
                                            <a:latin typeface="Cambria Math" panose="02040503050406030204" pitchFamily="18" charset="0"/>
                                          </a:rPr>
                                          <m:t>𝜋</m:t>
                                        </m:r>
                                      </m:num>
                                      <m:den>
                                        <m:r>
                                          <a:rPr lang="ko-KR" altLang="en-US" sz="1200" i="0" baseline="0">
                                            <a:latin typeface="Cambria Math" panose="02040503050406030204" pitchFamily="18" charset="0"/>
                                          </a:rPr>
                                          <m:t>3</m:t>
                                        </m:r>
                                      </m:den>
                                    </m:f>
                                  </m:e>
                                </m:d>
                              </m:e>
                            </m:mr>
                            <m:mr>
                              <m:e>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0" baseline="0">
                                        <a:latin typeface="Cambria Math" panose="02040503050406030204" pitchFamily="18" charset="0"/>
                                      </a:rPr>
                                      <m:t>1</m:t>
                                    </m:r>
                                  </m:num>
                                  <m:den>
                                    <m:r>
                                      <a:rPr lang="ko-KR" altLang="en-US" sz="1200" i="0" baseline="0">
                                        <a:latin typeface="Cambria Math" panose="02040503050406030204" pitchFamily="18" charset="0"/>
                                      </a:rPr>
                                      <m:t>2</m:t>
                                    </m:r>
                                  </m:den>
                                </m:f>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𝐴</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𝐵</m:t>
                                    </m:r>
                                  </m:sub>
                                </m:sSub>
                                <m:r>
                                  <m:rPr>
                                    <m:sty m:val="p"/>
                                  </m:rPr>
                                  <a:rPr lang="ko-KR" altLang="en-US" sz="1200" i="0" baseline="0">
                                    <a:latin typeface="Cambria Math" panose="02040503050406030204" pitchFamily="18" charset="0"/>
                                  </a:rPr>
                                  <m:t>cos</m:t>
                                </m:r>
                                <m:r>
                                  <a:rPr lang="ko-KR" altLang="en-US" sz="1200" i="0" baseline="0">
                                    <a:latin typeface="Cambria Math" panose="02040503050406030204" pitchFamily="18" charset="0"/>
                                  </a:rPr>
                                  <m:t>2</m:t>
                                </m:r>
                                <m:d>
                                  <m:dPr>
                                    <m:ctrlPr>
                                      <a:rPr lang="ko-KR" altLang="en-US" sz="1200" i="1" baseline="0">
                                        <a:latin typeface="Cambria Math" panose="02040503050406030204" pitchFamily="18" charset="0"/>
                                      </a:rPr>
                                    </m:ctrlPr>
                                  </m:dPr>
                                  <m:e>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𝜃</m:t>
                                        </m:r>
                                      </m:e>
                                      <m:sub>
                                        <m:r>
                                          <a:rPr lang="ko-KR" altLang="en-US" sz="1200" i="1" baseline="0">
                                            <a:latin typeface="Cambria Math" panose="02040503050406030204" pitchFamily="18" charset="0"/>
                                          </a:rPr>
                                          <m:t>𝑟</m:t>
                                        </m:r>
                                      </m:sub>
                                    </m:sSub>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0" baseline="0">
                                            <a:latin typeface="Cambria Math" panose="02040503050406030204" pitchFamily="18" charset="0"/>
                                          </a:rPr>
                                          <m:t>2</m:t>
                                        </m:r>
                                        <m:r>
                                          <a:rPr lang="ko-KR" altLang="en-US" sz="1200" i="1" baseline="0">
                                            <a:latin typeface="Cambria Math" panose="02040503050406030204" pitchFamily="18" charset="0"/>
                                          </a:rPr>
                                          <m:t>𝜋</m:t>
                                        </m:r>
                                      </m:num>
                                      <m:den>
                                        <m:r>
                                          <a:rPr lang="ko-KR" altLang="en-US" sz="1200" i="0" baseline="0">
                                            <a:latin typeface="Cambria Math" panose="02040503050406030204" pitchFamily="18" charset="0"/>
                                          </a:rPr>
                                          <m:t>3</m:t>
                                        </m:r>
                                      </m:den>
                                    </m:f>
                                  </m:e>
                                </m:d>
                              </m:e>
                              <m:e>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𝑙𝑠</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𝐴</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𝐵</m:t>
                                    </m:r>
                                  </m:sub>
                                </m:sSub>
                                <m:r>
                                  <m:rPr>
                                    <m:sty m:val="p"/>
                                  </m:rPr>
                                  <a:rPr lang="ko-KR" altLang="en-US" sz="1200" i="0" baseline="0">
                                    <a:latin typeface="Cambria Math" panose="02040503050406030204" pitchFamily="18" charset="0"/>
                                  </a:rPr>
                                  <m:t>cos</m:t>
                                </m:r>
                                <m:r>
                                  <a:rPr lang="ko-KR" altLang="en-US" sz="1200" i="0" baseline="0">
                                    <a:latin typeface="Cambria Math" panose="02040503050406030204" pitchFamily="18" charset="0"/>
                                  </a:rPr>
                                  <m:t>2</m:t>
                                </m:r>
                                <m:d>
                                  <m:dPr>
                                    <m:ctrlPr>
                                      <a:rPr lang="ko-KR" altLang="en-US" sz="1200" i="1" baseline="0">
                                        <a:latin typeface="Cambria Math" panose="02040503050406030204" pitchFamily="18" charset="0"/>
                                      </a:rPr>
                                    </m:ctrlPr>
                                  </m:dPr>
                                  <m:e>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𝜃</m:t>
                                        </m:r>
                                      </m:e>
                                      <m:sub>
                                        <m:r>
                                          <a:rPr lang="ko-KR" altLang="en-US" sz="1200" i="1" baseline="0">
                                            <a:latin typeface="Cambria Math" panose="02040503050406030204" pitchFamily="18" charset="0"/>
                                          </a:rPr>
                                          <m:t>𝑟</m:t>
                                        </m:r>
                                      </m:sub>
                                    </m:sSub>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0" baseline="0">
                                            <a:latin typeface="Cambria Math" panose="02040503050406030204" pitchFamily="18" charset="0"/>
                                          </a:rPr>
                                          <m:t>2</m:t>
                                        </m:r>
                                        <m:r>
                                          <a:rPr lang="ko-KR" altLang="en-US" sz="1200" i="1" baseline="0">
                                            <a:latin typeface="Cambria Math" panose="02040503050406030204" pitchFamily="18" charset="0"/>
                                          </a:rPr>
                                          <m:t>𝜋</m:t>
                                        </m:r>
                                      </m:num>
                                      <m:den>
                                        <m:r>
                                          <a:rPr lang="ko-KR" altLang="en-US" sz="1200" i="0" baseline="0">
                                            <a:latin typeface="Cambria Math" panose="02040503050406030204" pitchFamily="18" charset="0"/>
                                          </a:rPr>
                                          <m:t>3</m:t>
                                        </m:r>
                                      </m:den>
                                    </m:f>
                                  </m:e>
                                </m:d>
                              </m:e>
                              <m:e>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0" baseline="0">
                                        <a:latin typeface="Cambria Math" panose="02040503050406030204" pitchFamily="18" charset="0"/>
                                      </a:rPr>
                                      <m:t>1</m:t>
                                    </m:r>
                                  </m:num>
                                  <m:den>
                                    <m:r>
                                      <a:rPr lang="ko-KR" altLang="en-US" sz="1200" i="0" baseline="0">
                                        <a:latin typeface="Cambria Math" panose="02040503050406030204" pitchFamily="18" charset="0"/>
                                      </a:rPr>
                                      <m:t>2</m:t>
                                    </m:r>
                                  </m:den>
                                </m:f>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𝐴</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𝐵</m:t>
                                    </m:r>
                                  </m:sub>
                                </m:sSub>
                                <m:r>
                                  <m:rPr>
                                    <m:sty m:val="p"/>
                                  </m:rPr>
                                  <a:rPr lang="ko-KR" altLang="en-US" sz="1200" i="0" baseline="0">
                                    <a:latin typeface="Cambria Math" panose="02040503050406030204" pitchFamily="18" charset="0"/>
                                  </a:rPr>
                                  <m:t>cos</m:t>
                                </m:r>
                                <m:r>
                                  <a:rPr lang="ko-KR" altLang="en-US" sz="1200" i="0" baseline="0">
                                    <a:latin typeface="Cambria Math" panose="02040503050406030204" pitchFamily="18" charset="0"/>
                                  </a:rPr>
                                  <m:t>2</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𝜃</m:t>
                                    </m:r>
                                  </m:e>
                                  <m:sub>
                                    <m:r>
                                      <a:rPr lang="ko-KR" altLang="en-US" sz="1200" i="1" baseline="0">
                                        <a:latin typeface="Cambria Math" panose="02040503050406030204" pitchFamily="18" charset="0"/>
                                      </a:rPr>
                                      <m:t>𝑟</m:t>
                                    </m:r>
                                  </m:sub>
                                </m:sSub>
                              </m:e>
                            </m:mr>
                            <m:mr>
                              <m:e>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0" baseline="0">
                                        <a:latin typeface="Cambria Math" panose="02040503050406030204" pitchFamily="18" charset="0"/>
                                      </a:rPr>
                                      <m:t>1</m:t>
                                    </m:r>
                                  </m:num>
                                  <m:den>
                                    <m:r>
                                      <a:rPr lang="ko-KR" altLang="en-US" sz="1200" i="0" baseline="0">
                                        <a:latin typeface="Cambria Math" panose="02040503050406030204" pitchFamily="18" charset="0"/>
                                      </a:rPr>
                                      <m:t>2</m:t>
                                    </m:r>
                                  </m:den>
                                </m:f>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𝐴</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𝐵</m:t>
                                    </m:r>
                                  </m:sub>
                                </m:sSub>
                                <m:r>
                                  <m:rPr>
                                    <m:sty m:val="p"/>
                                  </m:rPr>
                                  <a:rPr lang="ko-KR" altLang="en-US" sz="1200" i="0" baseline="0">
                                    <a:latin typeface="Cambria Math" panose="02040503050406030204" pitchFamily="18" charset="0"/>
                                  </a:rPr>
                                  <m:t>cos</m:t>
                                </m:r>
                                <m:r>
                                  <a:rPr lang="ko-KR" altLang="en-US" sz="1200" i="0" baseline="0">
                                    <a:latin typeface="Cambria Math" panose="02040503050406030204" pitchFamily="18" charset="0"/>
                                  </a:rPr>
                                  <m:t>2</m:t>
                                </m:r>
                                <m:d>
                                  <m:dPr>
                                    <m:ctrlPr>
                                      <a:rPr lang="ko-KR" altLang="en-US" sz="1200" i="1" baseline="0">
                                        <a:latin typeface="Cambria Math" panose="02040503050406030204" pitchFamily="18" charset="0"/>
                                      </a:rPr>
                                    </m:ctrlPr>
                                  </m:dPr>
                                  <m:e>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𝜃</m:t>
                                        </m:r>
                                      </m:e>
                                      <m:sub>
                                        <m:r>
                                          <a:rPr lang="ko-KR" altLang="en-US" sz="1200" i="1" baseline="0">
                                            <a:latin typeface="Cambria Math" panose="02040503050406030204" pitchFamily="18" charset="0"/>
                                          </a:rPr>
                                          <m:t>𝑟</m:t>
                                        </m:r>
                                      </m:sub>
                                    </m:sSub>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0" baseline="0">
                                            <a:latin typeface="Cambria Math" panose="02040503050406030204" pitchFamily="18" charset="0"/>
                                          </a:rPr>
                                          <m:t>2</m:t>
                                        </m:r>
                                        <m:r>
                                          <a:rPr lang="ko-KR" altLang="en-US" sz="1200" i="1" baseline="0">
                                            <a:latin typeface="Cambria Math" panose="02040503050406030204" pitchFamily="18" charset="0"/>
                                          </a:rPr>
                                          <m:t>𝜋</m:t>
                                        </m:r>
                                      </m:num>
                                      <m:den>
                                        <m:r>
                                          <a:rPr lang="ko-KR" altLang="en-US" sz="1200" i="0" baseline="0">
                                            <a:latin typeface="Cambria Math" panose="02040503050406030204" pitchFamily="18" charset="0"/>
                                          </a:rPr>
                                          <m:t>3</m:t>
                                        </m:r>
                                      </m:den>
                                    </m:f>
                                  </m:e>
                                </m:d>
                              </m:e>
                              <m:e>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0" baseline="0">
                                        <a:latin typeface="Cambria Math" panose="02040503050406030204" pitchFamily="18" charset="0"/>
                                      </a:rPr>
                                      <m:t>1</m:t>
                                    </m:r>
                                  </m:num>
                                  <m:den>
                                    <m:r>
                                      <a:rPr lang="ko-KR" altLang="en-US" sz="1200" i="0" baseline="0">
                                        <a:latin typeface="Cambria Math" panose="02040503050406030204" pitchFamily="18" charset="0"/>
                                      </a:rPr>
                                      <m:t>2</m:t>
                                    </m:r>
                                  </m:den>
                                </m:f>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𝐴</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𝐵</m:t>
                                    </m:r>
                                  </m:sub>
                                </m:sSub>
                                <m:r>
                                  <m:rPr>
                                    <m:sty m:val="p"/>
                                  </m:rPr>
                                  <a:rPr lang="ko-KR" altLang="en-US" sz="1200" i="0" baseline="0">
                                    <a:latin typeface="Cambria Math" panose="02040503050406030204" pitchFamily="18" charset="0"/>
                                  </a:rPr>
                                  <m:t>cos</m:t>
                                </m:r>
                                <m:r>
                                  <a:rPr lang="ko-KR" altLang="en-US" sz="1200" i="0" baseline="0">
                                    <a:latin typeface="Cambria Math" panose="02040503050406030204" pitchFamily="18" charset="0"/>
                                  </a:rPr>
                                  <m:t>2</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𝜃</m:t>
                                    </m:r>
                                  </m:e>
                                  <m:sub>
                                    <m:r>
                                      <a:rPr lang="ko-KR" altLang="en-US" sz="1200" i="1" baseline="0">
                                        <a:latin typeface="Cambria Math" panose="02040503050406030204" pitchFamily="18" charset="0"/>
                                      </a:rPr>
                                      <m:t>𝑟</m:t>
                                    </m:r>
                                  </m:sub>
                                </m:sSub>
                              </m:e>
                              <m:e>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𝑙𝑠</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𝐴</m:t>
                                    </m:r>
                                  </m:sub>
                                </m:sSub>
                                <m:r>
                                  <a:rPr lang="ko-KR" altLang="en-US" sz="1200" i="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𝐵</m:t>
                                    </m:r>
                                  </m:sub>
                                </m:sSub>
                                <m:r>
                                  <m:rPr>
                                    <m:sty m:val="p"/>
                                  </m:rPr>
                                  <a:rPr lang="ko-KR" altLang="en-US" sz="1200" i="0" baseline="0">
                                    <a:latin typeface="Cambria Math" panose="02040503050406030204" pitchFamily="18" charset="0"/>
                                  </a:rPr>
                                  <m:t>cos</m:t>
                                </m:r>
                                <m:r>
                                  <a:rPr lang="ko-KR" altLang="en-US" sz="1200" i="0" baseline="0">
                                    <a:latin typeface="Cambria Math" panose="02040503050406030204" pitchFamily="18" charset="0"/>
                                  </a:rPr>
                                  <m:t>2</m:t>
                                </m:r>
                                <m:d>
                                  <m:dPr>
                                    <m:ctrlPr>
                                      <a:rPr lang="ko-KR" altLang="en-US" sz="1200" i="1" baseline="0">
                                        <a:latin typeface="Cambria Math" panose="02040503050406030204" pitchFamily="18" charset="0"/>
                                      </a:rPr>
                                    </m:ctrlPr>
                                  </m:dPr>
                                  <m:e>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𝜃</m:t>
                                        </m:r>
                                      </m:e>
                                      <m:sub>
                                        <m:r>
                                          <a:rPr lang="ko-KR" altLang="en-US" sz="1200" i="1" baseline="0">
                                            <a:latin typeface="Cambria Math" panose="02040503050406030204" pitchFamily="18" charset="0"/>
                                          </a:rPr>
                                          <m:t>𝑟</m:t>
                                        </m:r>
                                      </m:sub>
                                    </m:sSub>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0" baseline="0">
                                            <a:latin typeface="Cambria Math" panose="02040503050406030204" pitchFamily="18" charset="0"/>
                                          </a:rPr>
                                          <m:t>2</m:t>
                                        </m:r>
                                        <m:r>
                                          <a:rPr lang="ko-KR" altLang="en-US" sz="1200" i="1" baseline="0">
                                            <a:latin typeface="Cambria Math" panose="02040503050406030204" pitchFamily="18" charset="0"/>
                                          </a:rPr>
                                          <m:t>𝜋</m:t>
                                        </m:r>
                                      </m:num>
                                      <m:den>
                                        <m:r>
                                          <a:rPr lang="ko-KR" altLang="en-US" sz="1200" i="0" baseline="0">
                                            <a:latin typeface="Cambria Math" panose="02040503050406030204" pitchFamily="18" charset="0"/>
                                          </a:rPr>
                                          <m:t>3</m:t>
                                        </m:r>
                                      </m:den>
                                    </m:f>
                                  </m:e>
                                </m:d>
                              </m:e>
                            </m:mr>
                          </m:m>
                        </m:e>
                      </m:d>
                    </m:oMath>
                  </m:oMathPara>
                </a14:m>
                <a:endParaRPr lang="ko-KR" altLang="en-US" sz="1600" baseline="0" dirty="0"/>
              </a:p>
            </p:txBody>
          </p:sp>
        </mc:Choice>
        <mc:Fallback xmlns="">
          <p:sp>
            <p:nvSpPr>
              <p:cNvPr id="34" name="직사각형 33">
                <a:extLst>
                  <a:ext uri="{FF2B5EF4-FFF2-40B4-BE49-F238E27FC236}">
                    <a16:creationId xmlns:a16="http://schemas.microsoft.com/office/drawing/2014/main" id="{83540670-4DCA-814F-B861-5EE319A55331}"/>
                  </a:ext>
                </a:extLst>
              </p:cNvPr>
              <p:cNvSpPr>
                <a:spLocks noRot="1" noChangeAspect="1" noMove="1" noResize="1" noEditPoints="1" noAdjustHandles="1" noChangeArrowheads="1" noChangeShapeType="1" noTextEdit="1"/>
              </p:cNvSpPr>
              <p:nvPr/>
            </p:nvSpPr>
            <p:spPr>
              <a:xfrm>
                <a:off x="1928664" y="4836652"/>
                <a:ext cx="6401496" cy="119782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5E2E6A70-D26F-1D4C-A718-18610D0D08B6}"/>
                  </a:ext>
                </a:extLst>
              </p:cNvPr>
              <p:cNvSpPr/>
              <p:nvPr/>
            </p:nvSpPr>
            <p:spPr>
              <a:xfrm>
                <a:off x="8138193" y="4932382"/>
                <a:ext cx="1859996" cy="10063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1200" baseline="0">
                          <a:latin typeface="Cambria Math" panose="02040503050406030204" pitchFamily="18" charset="0"/>
                        </a:rPr>
                        <m:t>+</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𝐿</m:t>
                          </m:r>
                        </m:e>
                        <m:sub>
                          <m:r>
                            <a:rPr lang="ko-KR" altLang="en-US" sz="1200" i="1" baseline="0">
                              <a:latin typeface="Cambria Math" panose="02040503050406030204" pitchFamily="18" charset="0"/>
                            </a:rPr>
                            <m:t>𝑠𝑓</m:t>
                          </m:r>
                        </m:sub>
                      </m:sSub>
                      <m:d>
                        <m:dPr>
                          <m:ctrlPr>
                            <a:rPr lang="ko-KR" altLang="en-US" sz="1200" i="1" baseline="0">
                              <a:latin typeface="Cambria Math" panose="02040503050406030204" pitchFamily="18" charset="0"/>
                            </a:rPr>
                          </m:ctrlPr>
                        </m:dPr>
                        <m:e>
                          <m:m>
                            <m:mPr>
                              <m:plcHide m:val="on"/>
                              <m:mcs>
                                <m:mc>
                                  <m:mcPr>
                                    <m:count m:val="1"/>
                                    <m:mcJc m:val="center"/>
                                  </m:mcPr>
                                </m:mc>
                              </m:mcs>
                              <m:ctrlPr>
                                <a:rPr lang="ko-KR" altLang="en-US" sz="1200" i="1" baseline="0">
                                  <a:latin typeface="Cambria Math" panose="02040503050406030204" pitchFamily="18" charset="0"/>
                                </a:rPr>
                              </m:ctrlPr>
                            </m:mPr>
                            <m:mr>
                              <m:e>
                                <m:r>
                                  <m:rPr>
                                    <m:sty m:val="p"/>
                                  </m:rPr>
                                  <a:rPr lang="ko-KR" altLang="en-US" sz="1200" i="0" baseline="0">
                                    <a:latin typeface="Cambria Math" panose="02040503050406030204" pitchFamily="18" charset="0"/>
                                  </a:rPr>
                                  <m:t>cos</m:t>
                                </m:r>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𝜃</m:t>
                                    </m:r>
                                  </m:e>
                                  <m:sub>
                                    <m:r>
                                      <a:rPr lang="ko-KR" altLang="en-US" sz="1200" i="1" baseline="0">
                                        <a:latin typeface="Cambria Math" panose="02040503050406030204" pitchFamily="18" charset="0"/>
                                      </a:rPr>
                                      <m:t>𝑟</m:t>
                                    </m:r>
                                  </m:sub>
                                </m:sSub>
                              </m:e>
                            </m:mr>
                            <m:mr>
                              <m:e>
                                <m:r>
                                  <m:rPr>
                                    <m:sty m:val="p"/>
                                  </m:rPr>
                                  <a:rPr lang="ko-KR" altLang="en-US" sz="1200" i="0" baseline="0">
                                    <a:latin typeface="Cambria Math" panose="02040503050406030204" pitchFamily="18" charset="0"/>
                                  </a:rPr>
                                  <m:t>cos</m:t>
                                </m:r>
                                <m:d>
                                  <m:dPr>
                                    <m:ctrlPr>
                                      <a:rPr lang="ko-KR" altLang="en-US" sz="1200" i="1" baseline="0">
                                        <a:latin typeface="Cambria Math" panose="02040503050406030204" pitchFamily="18" charset="0"/>
                                      </a:rPr>
                                    </m:ctrlPr>
                                  </m:dPr>
                                  <m:e>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𝜃</m:t>
                                        </m:r>
                                      </m:e>
                                      <m:sub>
                                        <m:r>
                                          <a:rPr lang="ko-KR" altLang="en-US" sz="1200" i="1" baseline="0">
                                            <a:latin typeface="Cambria Math" panose="02040503050406030204" pitchFamily="18" charset="0"/>
                                          </a:rPr>
                                          <m:t>𝑟</m:t>
                                        </m:r>
                                      </m:sub>
                                    </m:sSub>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0" baseline="0">
                                            <a:latin typeface="Cambria Math" panose="02040503050406030204" pitchFamily="18" charset="0"/>
                                          </a:rPr>
                                          <m:t>2</m:t>
                                        </m:r>
                                        <m:r>
                                          <a:rPr lang="ko-KR" altLang="en-US" sz="1200" i="1" baseline="0">
                                            <a:latin typeface="Cambria Math" panose="02040503050406030204" pitchFamily="18" charset="0"/>
                                          </a:rPr>
                                          <m:t>𝜋</m:t>
                                        </m:r>
                                      </m:num>
                                      <m:den>
                                        <m:r>
                                          <a:rPr lang="ko-KR" altLang="en-US" sz="1200" i="0" baseline="0">
                                            <a:latin typeface="Cambria Math" panose="02040503050406030204" pitchFamily="18" charset="0"/>
                                          </a:rPr>
                                          <m:t>3</m:t>
                                        </m:r>
                                      </m:den>
                                    </m:f>
                                  </m:e>
                                </m:d>
                              </m:e>
                            </m:mr>
                            <m:mr>
                              <m:e>
                                <m:r>
                                  <m:rPr>
                                    <m:sty m:val="p"/>
                                  </m:rPr>
                                  <a:rPr lang="ko-KR" altLang="en-US" sz="1200" i="0" baseline="0">
                                    <a:latin typeface="Cambria Math" panose="02040503050406030204" pitchFamily="18" charset="0"/>
                                  </a:rPr>
                                  <m:t>cos</m:t>
                                </m:r>
                                <m:d>
                                  <m:dPr>
                                    <m:ctrlPr>
                                      <a:rPr lang="ko-KR" altLang="en-US" sz="1200" i="1" baseline="0">
                                        <a:latin typeface="Cambria Math" panose="02040503050406030204" pitchFamily="18" charset="0"/>
                                      </a:rPr>
                                    </m:ctrlPr>
                                  </m:dPr>
                                  <m:e>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𝜃</m:t>
                                        </m:r>
                                      </m:e>
                                      <m:sub>
                                        <m:r>
                                          <a:rPr lang="ko-KR" altLang="en-US" sz="1200" i="1" baseline="0">
                                            <a:latin typeface="Cambria Math" panose="02040503050406030204" pitchFamily="18" charset="0"/>
                                          </a:rPr>
                                          <m:t>𝑟</m:t>
                                        </m:r>
                                      </m:sub>
                                    </m:sSub>
                                    <m:r>
                                      <a:rPr lang="ko-KR" altLang="en-US" sz="1200" i="0" baseline="0">
                                        <a:latin typeface="Cambria Math" panose="02040503050406030204" pitchFamily="18" charset="0"/>
                                      </a:rPr>
                                      <m:t>+</m:t>
                                    </m:r>
                                    <m:f>
                                      <m:fPr>
                                        <m:ctrlPr>
                                          <a:rPr lang="ko-KR" altLang="en-US" sz="1200" i="1" baseline="0">
                                            <a:latin typeface="Cambria Math" panose="02040503050406030204" pitchFamily="18" charset="0"/>
                                          </a:rPr>
                                        </m:ctrlPr>
                                      </m:fPr>
                                      <m:num>
                                        <m:r>
                                          <a:rPr lang="ko-KR" altLang="en-US" sz="1200" i="0" baseline="0">
                                            <a:latin typeface="Cambria Math" panose="02040503050406030204" pitchFamily="18" charset="0"/>
                                          </a:rPr>
                                          <m:t>2</m:t>
                                        </m:r>
                                        <m:r>
                                          <a:rPr lang="ko-KR" altLang="en-US" sz="1200" i="1" baseline="0">
                                            <a:latin typeface="Cambria Math" panose="02040503050406030204" pitchFamily="18" charset="0"/>
                                          </a:rPr>
                                          <m:t>𝜋</m:t>
                                        </m:r>
                                      </m:num>
                                      <m:den>
                                        <m:r>
                                          <a:rPr lang="ko-KR" altLang="en-US" sz="1200" i="0" baseline="0">
                                            <a:latin typeface="Cambria Math" panose="02040503050406030204" pitchFamily="18" charset="0"/>
                                          </a:rPr>
                                          <m:t>3</m:t>
                                        </m:r>
                                      </m:den>
                                    </m:f>
                                  </m:e>
                                </m:d>
                              </m:e>
                            </m:mr>
                          </m:m>
                        </m:e>
                      </m:d>
                      <m:sSub>
                        <m:sSubPr>
                          <m:ctrlPr>
                            <a:rPr lang="ko-KR" altLang="en-US" sz="1200" i="1" baseline="0">
                              <a:latin typeface="Cambria Math" panose="02040503050406030204" pitchFamily="18" charset="0"/>
                            </a:rPr>
                          </m:ctrlPr>
                        </m:sSubPr>
                        <m:e>
                          <m:r>
                            <a:rPr lang="ko-KR" altLang="en-US" sz="1200" i="1" baseline="0">
                              <a:latin typeface="Cambria Math" panose="02040503050406030204" pitchFamily="18" charset="0"/>
                            </a:rPr>
                            <m:t>𝐼</m:t>
                          </m:r>
                        </m:e>
                        <m:sub>
                          <m:r>
                            <a:rPr lang="ko-KR" altLang="en-US" sz="1200" i="1" baseline="0">
                              <a:latin typeface="Cambria Math" panose="02040503050406030204" pitchFamily="18" charset="0"/>
                            </a:rPr>
                            <m:t>𝑓</m:t>
                          </m:r>
                        </m:sub>
                      </m:sSub>
                    </m:oMath>
                  </m:oMathPara>
                </a14:m>
                <a:endParaRPr lang="ko-KR" altLang="en-US" sz="1200" baseline="0" dirty="0"/>
              </a:p>
            </p:txBody>
          </p:sp>
        </mc:Choice>
        <mc:Fallback xmlns="">
          <p:sp>
            <p:nvSpPr>
              <p:cNvPr id="35" name="직사각형 34">
                <a:extLst>
                  <a:ext uri="{FF2B5EF4-FFF2-40B4-BE49-F238E27FC236}">
                    <a16:creationId xmlns:a16="http://schemas.microsoft.com/office/drawing/2014/main" id="{5E2E6A70-D26F-1D4C-A718-18610D0D08B6}"/>
                  </a:ext>
                </a:extLst>
              </p:cNvPr>
              <p:cNvSpPr>
                <a:spLocks noRot="1" noChangeAspect="1" noMove="1" noResize="1" noEditPoints="1" noAdjustHandles="1" noChangeArrowheads="1" noChangeShapeType="1" noTextEdit="1"/>
              </p:cNvSpPr>
              <p:nvPr/>
            </p:nvSpPr>
            <p:spPr>
              <a:xfrm>
                <a:off x="8138193" y="4932382"/>
                <a:ext cx="1859996" cy="1006366"/>
              </a:xfrm>
              <a:prstGeom prst="rect">
                <a:avLst/>
              </a:prstGeom>
              <a:blipFill>
                <a:blip r:embed="rId8"/>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AEA7F078-DE1E-5445-B12F-969D8E49EDB8}"/>
              </a:ext>
            </a:extLst>
          </p:cNvPr>
          <p:cNvSpPr txBox="1"/>
          <p:nvPr/>
        </p:nvSpPr>
        <p:spPr>
          <a:xfrm>
            <a:off x="5817096" y="4365104"/>
            <a:ext cx="3672408" cy="276999"/>
          </a:xfrm>
          <a:prstGeom prst="rect">
            <a:avLst/>
          </a:prstGeom>
          <a:noFill/>
        </p:spPr>
        <p:txBody>
          <a:bodyPr wrap="square" rtlCol="0">
            <a:spAutoFit/>
          </a:bodyPr>
          <a:lstStyle/>
          <a:p>
            <a:r>
              <a:rPr kumimoji="1" lang="ko-KR" altLang="en-US" sz="1200" b="0" baseline="0" dirty="0">
                <a:latin typeface="맑은 고딕" panose="020B0503020000020004" pitchFamily="50" charset="-127"/>
                <a:ea typeface="맑은 고딕" panose="020B0503020000020004" pitchFamily="50" charset="-127"/>
              </a:rPr>
              <a:t>좌표 변환을 이용해서 </a:t>
            </a:r>
            <a:r>
              <a:rPr kumimoji="1" lang="ko-KR" altLang="en-US" sz="1200" b="0" baseline="0" dirty="0" err="1">
                <a:latin typeface="맑은 고딕" panose="020B0503020000020004" pitchFamily="50" charset="-127"/>
                <a:ea typeface="맑은 고딕" panose="020B0503020000020004" pitchFamily="50" charset="-127"/>
              </a:rPr>
              <a:t>시변</a:t>
            </a:r>
            <a:r>
              <a:rPr kumimoji="1" lang="ko-KR" altLang="en-US" sz="1200" b="0" baseline="0" dirty="0">
                <a:latin typeface="맑은 고딕" panose="020B0503020000020004" pitchFamily="50" charset="-127"/>
                <a:ea typeface="맑은 고딕" panose="020B0503020000020004" pitchFamily="50" charset="-127"/>
              </a:rPr>
              <a:t> 계수 제거 가능</a:t>
            </a:r>
          </a:p>
        </p:txBody>
      </p:sp>
    </p:spTree>
    <p:extLst>
      <p:ext uri="{BB962C8B-B14F-4D97-AF65-F5344CB8AC3E}">
        <p14:creationId xmlns:p14="http://schemas.microsoft.com/office/powerpoint/2010/main" val="3676376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t>
            </a:r>
            <a:r>
              <a:rPr lang="ko-KR" altLang="en-US" dirty="0"/>
              <a:t>전동기 모델링</a:t>
            </a:r>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1.2 IPMSM </a:t>
                </a:r>
                <a:r>
                  <a:rPr lang="ko-KR" altLang="en-US" sz="1600" b="1" dirty="0"/>
                  <a:t>모델링 </a:t>
                </a:r>
                <a:r>
                  <a:rPr lang="en-US" altLang="ko-KR" sz="1600" b="1" dirty="0"/>
                  <a:t>– </a:t>
                </a:r>
                <a:r>
                  <a:rPr lang="ko-KR" altLang="en-US" sz="1600" b="1" dirty="0"/>
                  <a:t>출력 토크 </a:t>
                </a:r>
                <a:br>
                  <a:rPr lang="en-US" altLang="ko-KR" sz="1600" b="1" dirty="0"/>
                </a:br>
                <a:endParaRPr lang="en-US" altLang="ko-KR" sz="1600" b="1" dirty="0"/>
              </a:p>
              <a:p>
                <a:pPr marL="862013" lvl="2" indent="0">
                  <a:buClr>
                    <a:srgbClr val="FFC000"/>
                  </a:buClr>
                  <a:buNone/>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marL="862013" lvl="2" indent="0">
                  <a:buClr>
                    <a:srgbClr val="FFC000"/>
                  </a:buClr>
                  <a:buNone/>
                </a:pPr>
                <a:endParaRPr lang="en-US" altLang="ko-KR" sz="1400" dirty="0"/>
              </a:p>
              <a:p>
                <a:pPr lvl="2">
                  <a:buClr>
                    <a:srgbClr val="FFC000"/>
                  </a:buClr>
                </a:pPr>
                <a:r>
                  <a:rPr lang="ko-KR" altLang="en-US" sz="1400" dirty="0">
                    <a:latin typeface="Cambria Math" panose="02040503050406030204" pitchFamily="18" charset="0"/>
                  </a:rPr>
                  <a:t>전동기의 최종 토크는 기계적 출력</a:t>
                </a:r>
                <a:r>
                  <a:rPr lang="en-US" altLang="ko-KR" sz="1400" dirty="0">
                    <a:latin typeface="Cambria Math" panose="02040503050406030204" pitchFamily="18" charset="0"/>
                  </a:rPr>
                  <a:t>(</a:t>
                </a:r>
                <a14:m>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𝑃</m:t>
                        </m:r>
                      </m:e>
                      <m:sub>
                        <m:r>
                          <a:rPr lang="en-US" altLang="ko-KR" sz="1400" i="1">
                            <a:latin typeface="Cambria Math" panose="02040503050406030204" pitchFamily="18" charset="0"/>
                          </a:rPr>
                          <m:t>𝑜𝑢𝑡</m:t>
                        </m:r>
                      </m:sub>
                    </m:sSub>
                  </m:oMath>
                </a14:m>
                <a:r>
                  <a:rPr lang="en-US" altLang="ko-KR" sz="1400" dirty="0">
                    <a:latin typeface="Cambria Math" panose="02040503050406030204" pitchFamily="18" charset="0"/>
                  </a:rPr>
                  <a:t>)/ </a:t>
                </a:r>
                <a:r>
                  <a:rPr lang="ko-KR" altLang="en-US" sz="1400" dirty="0">
                    <a:latin typeface="Cambria Math" panose="02040503050406030204" pitchFamily="18" charset="0"/>
                  </a:rPr>
                  <a:t>전동기의 속도 </a:t>
                </a:r>
                <a:r>
                  <a:rPr lang="en-US" altLang="ko-KR" sz="1400" dirty="0">
                    <a:latin typeface="Cambria Math" panose="02040503050406030204" pitchFamily="18" charset="0"/>
                  </a:rPr>
                  <a:t>(</a:t>
                </a:r>
                <a14:m>
                  <m:oMath xmlns:m="http://schemas.openxmlformats.org/officeDocument/2006/math">
                    <m:sSub>
                      <m:sSubPr>
                        <m:ctrlPr>
                          <a:rPr lang="en-US" altLang="ko-KR" sz="1400" i="1" dirty="0">
                            <a:latin typeface="Cambria Math" panose="02040503050406030204" pitchFamily="18" charset="0"/>
                          </a:rPr>
                        </m:ctrlPr>
                      </m:sSubPr>
                      <m:e>
                        <m:r>
                          <a:rPr lang="ko-KR" altLang="en-US" sz="1400" i="1" dirty="0">
                            <a:latin typeface="Cambria Math" panose="02040503050406030204" pitchFamily="18" charset="0"/>
                          </a:rPr>
                          <m:t>𝜔</m:t>
                        </m:r>
                      </m:e>
                      <m:sub>
                        <m:r>
                          <a:rPr lang="en-US" altLang="ko-KR" sz="1400" i="1" dirty="0">
                            <a:latin typeface="Cambria Math" panose="02040503050406030204" pitchFamily="18" charset="0"/>
                          </a:rPr>
                          <m:t>𝑟</m:t>
                        </m:r>
                      </m:sub>
                    </m:sSub>
                  </m:oMath>
                </a14:m>
                <a:r>
                  <a:rPr lang="en-US" altLang="ko-KR" sz="1400" dirty="0">
                    <a:latin typeface="Cambria Math" panose="02040503050406030204" pitchFamily="18" charset="0"/>
                  </a:rPr>
                  <a:t>)</a:t>
                </a:r>
              </a:p>
              <a:p>
                <a:pPr lvl="2">
                  <a:buClr>
                    <a:srgbClr val="FFC000"/>
                  </a:buClr>
                </a:pPr>
                <a:endParaRPr lang="en-US" altLang="ko-KR" sz="1400" dirty="0"/>
              </a:p>
              <a:p>
                <a:pPr marL="862013" lvl="2" indent="0">
                  <a:buClr>
                    <a:srgbClr val="FFC000"/>
                  </a:buClr>
                  <a:buNone/>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r>
                  <a:rPr lang="ko-KR" altLang="en-US" sz="1400" dirty="0"/>
                  <a:t>최종 토크는 </a:t>
                </a:r>
                <a:r>
                  <a:rPr lang="ko-KR" altLang="en-US" sz="1400" dirty="0" err="1"/>
                  <a:t>영구자석에</a:t>
                </a:r>
                <a:r>
                  <a:rPr lang="ko-KR" altLang="en-US" sz="1400" dirty="0"/>
                  <a:t> 의한 토크와 </a:t>
                </a:r>
                <a:r>
                  <a:rPr lang="ko-KR" altLang="en-US" sz="1400" dirty="0" err="1"/>
                  <a:t>릴럭턴스</a:t>
                </a:r>
                <a:r>
                  <a:rPr lang="ko-KR" altLang="en-US" sz="1400" dirty="0"/>
                  <a:t> 토크의 합</a:t>
                </a: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260635" y="716034"/>
                <a:ext cx="9516901" cy="5233246"/>
              </a:xfrm>
              <a:blipFill>
                <a:blip r:embed="rId3"/>
                <a:stretch>
                  <a:fillRect/>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0"/>
          </p:nvPr>
        </p:nvSpPr>
        <p:spPr/>
        <p:txBody>
          <a:bodyPr/>
          <a:lstStyle/>
          <a:p>
            <a:fld id="{7CC01F1E-FD2C-4DE6-8652-E5F26BFD322C}" type="slidenum">
              <a:rPr lang="en-US" altLang="ko-KR" smtClean="0"/>
              <a:pPr/>
              <a:t>7</a:t>
            </a:fld>
            <a:endParaRPr lang="ko-KR" altLang="en-US"/>
          </a:p>
        </p:txBody>
      </p:sp>
      <p:pic>
        <p:nvPicPr>
          <p:cNvPr id="24" name="그림 23">
            <a:extLst>
              <a:ext uri="{FF2B5EF4-FFF2-40B4-BE49-F238E27FC236}">
                <a16:creationId xmlns:a16="http://schemas.microsoft.com/office/drawing/2014/main" id="{0A7A2C14-436D-6247-A2CA-CDDA6A716120}"/>
              </a:ext>
            </a:extLst>
          </p:cNvPr>
          <p:cNvPicPr>
            <a:picLocks noChangeAspect="1"/>
          </p:cNvPicPr>
          <p:nvPr/>
        </p:nvPicPr>
        <p:blipFill>
          <a:blip r:embed="rId4"/>
          <a:stretch>
            <a:fillRect/>
          </a:stretch>
        </p:blipFill>
        <p:spPr>
          <a:xfrm>
            <a:off x="2000672" y="1484785"/>
            <a:ext cx="5040560" cy="1058638"/>
          </a:xfrm>
          <a:prstGeom prst="rect">
            <a:avLst/>
          </a:prstGeom>
        </p:spPr>
      </p:pic>
      <mc:AlternateContent xmlns:mc="http://schemas.openxmlformats.org/markup-compatibility/2006" xmlns:a14="http://schemas.microsoft.com/office/drawing/2010/main">
        <mc:Choice Requires="a14">
          <p:sp>
            <p:nvSpPr>
              <p:cNvPr id="25" name="직사각형 24">
                <a:extLst>
                  <a:ext uri="{FF2B5EF4-FFF2-40B4-BE49-F238E27FC236}">
                    <a16:creationId xmlns:a16="http://schemas.microsoft.com/office/drawing/2014/main" id="{718B5D85-3081-2643-9ECE-86FF62BA75FE}"/>
                  </a:ext>
                </a:extLst>
              </p:cNvPr>
              <p:cNvSpPr/>
              <p:nvPr/>
            </p:nvSpPr>
            <p:spPr>
              <a:xfrm>
                <a:off x="-207069" y="2626314"/>
                <a:ext cx="9984605" cy="5763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400" baseline="0">
                          <a:latin typeface="Cambria Math" panose="02040503050406030204" pitchFamily="18" charset="0"/>
                        </a:rPr>
                        <m:t>=</m:t>
                      </m:r>
                      <m:f>
                        <m:fPr>
                          <m:ctrlPr>
                            <a:rPr lang="ko-KR" altLang="en-US" sz="1400" i="1" baseline="0">
                              <a:latin typeface="Cambria Math" panose="02040503050406030204" pitchFamily="18" charset="0"/>
                            </a:rPr>
                          </m:ctrlPr>
                        </m:fPr>
                        <m:num>
                          <m:r>
                            <a:rPr lang="ko-KR" altLang="en-US" sz="1400" i="0" baseline="0">
                              <a:latin typeface="Cambria Math" panose="02040503050406030204" pitchFamily="18" charset="0"/>
                            </a:rPr>
                            <m:t>3</m:t>
                          </m:r>
                        </m:num>
                        <m:den>
                          <m:r>
                            <a:rPr lang="ko-KR" altLang="en-US" sz="1400" i="0" baseline="0">
                              <a:latin typeface="Cambria Math" panose="02040503050406030204" pitchFamily="18" charset="0"/>
                            </a:rPr>
                            <m:t>2</m:t>
                          </m:r>
                        </m:den>
                      </m:f>
                      <m:d>
                        <m:dPr>
                          <m:ctrlPr>
                            <a:rPr lang="ko-KR" altLang="en-US" sz="1400" i="1" baseline="0">
                              <a:latin typeface="Cambria Math" panose="02040503050406030204" pitchFamily="18" charset="0"/>
                            </a:rPr>
                          </m:ctrlPr>
                        </m:dPr>
                        <m:e>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𝑅</m:t>
                              </m:r>
                            </m:e>
                            <m:sub>
                              <m:r>
                                <a:rPr lang="ko-KR" altLang="en-US" sz="1400" i="1" baseline="0">
                                  <a:latin typeface="Cambria Math" panose="02040503050406030204" pitchFamily="18" charset="0"/>
                                </a:rPr>
                                <m:t>𝑠</m:t>
                              </m:r>
                            </m:sub>
                          </m:sSub>
                          <m:r>
                            <a:rPr lang="ko-KR" altLang="en-US" sz="1400" i="0" baseline="0">
                              <a:latin typeface="Cambria Math" panose="02040503050406030204" pitchFamily="18" charset="0"/>
                            </a:rPr>
                            <m:t>(</m:t>
                          </m:r>
                          <m:sSubSup>
                            <m:sSubSupPr>
                              <m:ctrlPr>
                                <a:rPr lang="ko-KR" altLang="en-US" sz="1400" i="1" baseline="0">
                                  <a:latin typeface="Cambria Math" panose="02040503050406030204" pitchFamily="18" charset="0"/>
                                </a:rPr>
                              </m:ctrlPr>
                            </m:sSubSupPr>
                            <m:e>
                              <m:r>
                                <a:rPr lang="ko-KR" altLang="en-US" sz="1400" i="1" baseline="0">
                                  <a:latin typeface="Cambria Math" panose="02040503050406030204" pitchFamily="18" charset="0"/>
                                </a:rPr>
                                <m:t>𝑖</m:t>
                              </m:r>
                            </m:e>
                            <m:sub>
                              <m:r>
                                <a:rPr lang="ko-KR" altLang="en-US" sz="1400" i="1" baseline="0">
                                  <a:latin typeface="Cambria Math" panose="02040503050406030204" pitchFamily="18" charset="0"/>
                                </a:rPr>
                                <m:t>𝑑𝑠</m:t>
                              </m:r>
                            </m:sub>
                            <m:sup>
                              <m:r>
                                <a:rPr lang="ko-KR" altLang="en-US" sz="1400" i="1" baseline="0">
                                  <a:latin typeface="Cambria Math" panose="02040503050406030204" pitchFamily="18" charset="0"/>
                                </a:rPr>
                                <m:t>𝑟</m:t>
                              </m:r>
                              <m:r>
                                <a:rPr lang="ko-KR" altLang="en-US" sz="1400" i="0" baseline="0">
                                  <a:latin typeface="Cambria Math" panose="02040503050406030204" pitchFamily="18" charset="0"/>
                                </a:rPr>
                                <m:t>2</m:t>
                              </m:r>
                            </m:sup>
                          </m:sSubSup>
                          <m:r>
                            <a:rPr lang="ko-KR" altLang="en-US" sz="1400" i="0" baseline="0">
                              <a:latin typeface="Cambria Math" panose="02040503050406030204" pitchFamily="18" charset="0"/>
                            </a:rPr>
                            <m:t>+</m:t>
                          </m:r>
                          <m:sSubSup>
                            <m:sSubSupPr>
                              <m:ctrlPr>
                                <a:rPr lang="ko-KR" altLang="en-US" sz="1400" i="1" baseline="0">
                                  <a:latin typeface="Cambria Math" panose="02040503050406030204" pitchFamily="18" charset="0"/>
                                </a:rPr>
                              </m:ctrlPr>
                            </m:sSubSupPr>
                            <m:e>
                              <m:r>
                                <a:rPr lang="ko-KR" altLang="en-US" sz="1400" i="1" baseline="0">
                                  <a:latin typeface="Cambria Math" panose="02040503050406030204" pitchFamily="18" charset="0"/>
                                </a:rPr>
                                <m:t>𝑖</m:t>
                              </m:r>
                            </m:e>
                            <m:sub>
                              <m:r>
                                <a:rPr lang="ko-KR" altLang="en-US" sz="1400" i="1" baseline="0">
                                  <a:latin typeface="Cambria Math" panose="02040503050406030204" pitchFamily="18" charset="0"/>
                                </a:rPr>
                                <m:t>𝑞𝑠</m:t>
                              </m:r>
                            </m:sub>
                            <m:sup>
                              <m:r>
                                <a:rPr lang="ko-KR" altLang="en-US" sz="1400" i="1" baseline="0">
                                  <a:latin typeface="Cambria Math" panose="02040503050406030204" pitchFamily="18" charset="0"/>
                                </a:rPr>
                                <m:t>𝑟</m:t>
                              </m:r>
                              <m:r>
                                <a:rPr lang="ko-KR" altLang="en-US" sz="1400" i="0" baseline="0">
                                  <a:latin typeface="Cambria Math" panose="02040503050406030204" pitchFamily="18" charset="0"/>
                                </a:rPr>
                                <m:t>2</m:t>
                              </m:r>
                            </m:sup>
                          </m:sSubSup>
                          <m:r>
                            <a:rPr lang="ko-KR" altLang="en-US" sz="1400" i="0" baseline="0">
                              <a:latin typeface="Cambria Math" panose="02040503050406030204" pitchFamily="18" charset="0"/>
                            </a:rPr>
                            <m:t>)+</m:t>
                          </m:r>
                          <m:sSubSup>
                            <m:sSubSupPr>
                              <m:ctrlPr>
                                <a:rPr lang="ko-KR" altLang="en-US" sz="1400" i="1" baseline="0">
                                  <a:latin typeface="Cambria Math" panose="02040503050406030204" pitchFamily="18" charset="0"/>
                                </a:rPr>
                              </m:ctrlPr>
                            </m:sSubSupPr>
                            <m:e>
                              <m:r>
                                <a:rPr lang="ko-KR" altLang="en-US" sz="1400" i="1" baseline="0">
                                  <a:latin typeface="Cambria Math" panose="02040503050406030204" pitchFamily="18" charset="0"/>
                                </a:rPr>
                                <m:t>𝑖</m:t>
                              </m:r>
                            </m:e>
                            <m:sub>
                              <m:r>
                                <a:rPr lang="ko-KR" altLang="en-US" sz="1400" i="1" baseline="0">
                                  <a:latin typeface="Cambria Math" panose="02040503050406030204" pitchFamily="18" charset="0"/>
                                </a:rPr>
                                <m:t>𝑑𝑠</m:t>
                              </m:r>
                            </m:sub>
                            <m:sup>
                              <m:r>
                                <a:rPr lang="ko-KR" altLang="en-US" sz="1400" i="1" baseline="0">
                                  <a:latin typeface="Cambria Math" panose="02040503050406030204" pitchFamily="18" charset="0"/>
                                </a:rPr>
                                <m:t>𝑟</m:t>
                              </m:r>
                            </m:sup>
                          </m:sSubSup>
                          <m:f>
                            <m:fPr>
                              <m:ctrlPr>
                                <a:rPr lang="ko-KR" altLang="en-US" sz="1400" i="1" baseline="0">
                                  <a:latin typeface="Cambria Math" panose="02040503050406030204" pitchFamily="18" charset="0"/>
                                </a:rPr>
                              </m:ctrlPr>
                            </m:fPr>
                            <m:num>
                              <m:r>
                                <a:rPr lang="ko-KR" altLang="en-US" sz="1400" i="1" baseline="0">
                                  <a:latin typeface="Cambria Math" panose="02040503050406030204" pitchFamily="18" charset="0"/>
                                </a:rPr>
                                <m:t>𝑑</m:t>
                              </m:r>
                              <m:sSubSup>
                                <m:sSubSupPr>
                                  <m:ctrlPr>
                                    <a:rPr lang="ko-KR" altLang="en-US" sz="1400" i="1" baseline="0">
                                      <a:latin typeface="Cambria Math" panose="02040503050406030204" pitchFamily="18" charset="0"/>
                                    </a:rPr>
                                  </m:ctrlPr>
                                </m:sSubSupPr>
                                <m:e>
                                  <m:r>
                                    <a:rPr lang="ko-KR" altLang="en-US" sz="1400" i="1" baseline="0">
                                      <a:latin typeface="Cambria Math" panose="02040503050406030204" pitchFamily="18" charset="0"/>
                                    </a:rPr>
                                    <m:t>𝜆</m:t>
                                  </m:r>
                                </m:e>
                                <m:sub>
                                  <m:r>
                                    <a:rPr lang="ko-KR" altLang="en-US" sz="1400" i="1" baseline="0">
                                      <a:latin typeface="Cambria Math" panose="02040503050406030204" pitchFamily="18" charset="0"/>
                                    </a:rPr>
                                    <m:t>𝑑𝑠</m:t>
                                  </m:r>
                                </m:sub>
                                <m:sup>
                                  <m:r>
                                    <a:rPr lang="ko-KR" altLang="en-US" sz="1400" i="1" baseline="0">
                                      <a:latin typeface="Cambria Math" panose="02040503050406030204" pitchFamily="18" charset="0"/>
                                    </a:rPr>
                                    <m:t>𝑟</m:t>
                                  </m:r>
                                </m:sup>
                              </m:sSubSup>
                            </m:num>
                            <m:den>
                              <m:r>
                                <a:rPr lang="ko-KR" altLang="en-US" sz="1400" i="1" baseline="0">
                                  <a:latin typeface="Cambria Math" panose="02040503050406030204" pitchFamily="18" charset="0"/>
                                </a:rPr>
                                <m:t>𝑑𝑡</m:t>
                              </m:r>
                            </m:den>
                          </m:f>
                          <m:r>
                            <a:rPr lang="ko-KR" altLang="en-US" sz="1400" i="0" baseline="0">
                              <a:latin typeface="Cambria Math" panose="02040503050406030204" pitchFamily="18" charset="0"/>
                            </a:rPr>
                            <m:t>+</m:t>
                          </m:r>
                          <m:sSubSup>
                            <m:sSubSupPr>
                              <m:ctrlPr>
                                <a:rPr lang="ko-KR" altLang="en-US" sz="1400" i="1" baseline="0">
                                  <a:latin typeface="Cambria Math" panose="02040503050406030204" pitchFamily="18" charset="0"/>
                                </a:rPr>
                              </m:ctrlPr>
                            </m:sSubSupPr>
                            <m:e>
                              <m:r>
                                <a:rPr lang="ko-KR" altLang="en-US" sz="1400" i="1" baseline="0">
                                  <a:latin typeface="Cambria Math" panose="02040503050406030204" pitchFamily="18" charset="0"/>
                                </a:rPr>
                                <m:t>𝑖</m:t>
                              </m:r>
                            </m:e>
                            <m:sub>
                              <m:r>
                                <a:rPr lang="ko-KR" altLang="en-US" sz="1400" i="1" baseline="0">
                                  <a:latin typeface="Cambria Math" panose="02040503050406030204" pitchFamily="18" charset="0"/>
                                </a:rPr>
                                <m:t>𝑞𝑠</m:t>
                              </m:r>
                            </m:sub>
                            <m:sup>
                              <m:r>
                                <a:rPr lang="ko-KR" altLang="en-US" sz="1400" i="1" baseline="0">
                                  <a:latin typeface="Cambria Math" panose="02040503050406030204" pitchFamily="18" charset="0"/>
                                </a:rPr>
                                <m:t>𝑟</m:t>
                              </m:r>
                            </m:sup>
                          </m:sSubSup>
                          <m:f>
                            <m:fPr>
                              <m:ctrlPr>
                                <a:rPr lang="ko-KR" altLang="en-US" sz="1400" i="1" baseline="0">
                                  <a:latin typeface="Cambria Math" panose="02040503050406030204" pitchFamily="18" charset="0"/>
                                </a:rPr>
                              </m:ctrlPr>
                            </m:fPr>
                            <m:num>
                              <m:r>
                                <a:rPr lang="ko-KR" altLang="en-US" sz="1400" i="1" baseline="0">
                                  <a:latin typeface="Cambria Math" panose="02040503050406030204" pitchFamily="18" charset="0"/>
                                </a:rPr>
                                <m:t>𝑑</m:t>
                              </m:r>
                              <m:sSubSup>
                                <m:sSubSupPr>
                                  <m:ctrlPr>
                                    <a:rPr lang="ko-KR" altLang="en-US" sz="1400" i="1" baseline="0">
                                      <a:latin typeface="Cambria Math" panose="02040503050406030204" pitchFamily="18" charset="0"/>
                                    </a:rPr>
                                  </m:ctrlPr>
                                </m:sSubSupPr>
                                <m:e>
                                  <m:r>
                                    <a:rPr lang="ko-KR" altLang="en-US" sz="1400" i="1" baseline="0">
                                      <a:latin typeface="Cambria Math" panose="02040503050406030204" pitchFamily="18" charset="0"/>
                                    </a:rPr>
                                    <m:t>𝜆</m:t>
                                  </m:r>
                                </m:e>
                                <m:sub>
                                  <m:r>
                                    <a:rPr lang="ko-KR" altLang="en-US" sz="1400" i="1" baseline="0">
                                      <a:latin typeface="Cambria Math" panose="02040503050406030204" pitchFamily="18" charset="0"/>
                                    </a:rPr>
                                    <m:t>𝑞𝑠</m:t>
                                  </m:r>
                                </m:sub>
                                <m:sup>
                                  <m:r>
                                    <a:rPr lang="ko-KR" altLang="en-US" sz="1400" i="1" baseline="0">
                                      <a:latin typeface="Cambria Math" panose="02040503050406030204" pitchFamily="18" charset="0"/>
                                    </a:rPr>
                                    <m:t>𝑟</m:t>
                                  </m:r>
                                </m:sup>
                              </m:sSubSup>
                            </m:num>
                            <m:den>
                              <m:r>
                                <a:rPr lang="ko-KR" altLang="en-US" sz="1400" i="1" baseline="0">
                                  <a:latin typeface="Cambria Math" panose="02040503050406030204" pitchFamily="18" charset="0"/>
                                </a:rPr>
                                <m:t>𝑑𝑡</m:t>
                              </m:r>
                            </m:den>
                          </m:f>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𝜔</m:t>
                              </m:r>
                            </m:e>
                            <m:sub>
                              <m:r>
                                <a:rPr lang="ko-KR" altLang="en-US" sz="1400" i="1" baseline="0">
                                  <a:latin typeface="Cambria Math" panose="02040503050406030204" pitchFamily="18" charset="0"/>
                                </a:rPr>
                                <m:t>𝑟</m:t>
                              </m:r>
                            </m:sub>
                          </m:sSub>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𝜙</m:t>
                              </m:r>
                            </m:e>
                            <m:sub>
                              <m:r>
                                <a:rPr lang="ko-KR" altLang="en-US" sz="1400" i="1" baseline="0">
                                  <a:latin typeface="Cambria Math" panose="02040503050406030204" pitchFamily="18" charset="0"/>
                                </a:rPr>
                                <m:t>𝑓</m:t>
                              </m:r>
                            </m:sub>
                          </m:sSub>
                          <m:sSubSup>
                            <m:sSubSupPr>
                              <m:ctrlPr>
                                <a:rPr lang="ko-KR" altLang="en-US" sz="1400" i="1" baseline="0">
                                  <a:latin typeface="Cambria Math" panose="02040503050406030204" pitchFamily="18" charset="0"/>
                                </a:rPr>
                              </m:ctrlPr>
                            </m:sSubSupPr>
                            <m:e>
                              <m:r>
                                <a:rPr lang="ko-KR" altLang="en-US" sz="1400" i="1" baseline="0">
                                  <a:latin typeface="Cambria Math" panose="02040503050406030204" pitchFamily="18" charset="0"/>
                                </a:rPr>
                                <m:t>𝑖</m:t>
                              </m:r>
                            </m:e>
                            <m:sub>
                              <m:r>
                                <a:rPr lang="ko-KR" altLang="en-US" sz="1400" i="1" baseline="0">
                                  <a:latin typeface="Cambria Math" panose="02040503050406030204" pitchFamily="18" charset="0"/>
                                </a:rPr>
                                <m:t>𝑞𝑠</m:t>
                              </m:r>
                            </m:sub>
                            <m:sup>
                              <m:r>
                                <a:rPr lang="ko-KR" altLang="en-US" sz="1400" i="1" baseline="0">
                                  <a:latin typeface="Cambria Math" panose="02040503050406030204" pitchFamily="18" charset="0"/>
                                </a:rPr>
                                <m:t>𝑟</m:t>
                              </m:r>
                            </m:sup>
                          </m:sSubSup>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𝜔</m:t>
                              </m:r>
                            </m:e>
                            <m:sub>
                              <m:r>
                                <a:rPr lang="ko-KR" altLang="en-US" sz="1400" i="1" baseline="0">
                                  <a:latin typeface="Cambria Math" panose="02040503050406030204" pitchFamily="18" charset="0"/>
                                </a:rPr>
                                <m:t>𝑟</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𝑑𝑠</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𝑞𝑠</m:t>
                              </m:r>
                            </m:sub>
                          </m:sSub>
                          <m:r>
                            <a:rPr lang="ko-KR" altLang="en-US" sz="1400" i="0" baseline="0">
                              <a:latin typeface="Cambria Math" panose="02040503050406030204" pitchFamily="18" charset="0"/>
                            </a:rPr>
                            <m:t>)</m:t>
                          </m:r>
                          <m:sSubSup>
                            <m:sSubSupPr>
                              <m:ctrlPr>
                                <a:rPr lang="ko-KR" altLang="en-US" sz="1400" i="1" baseline="0">
                                  <a:latin typeface="Cambria Math" panose="02040503050406030204" pitchFamily="18" charset="0"/>
                                </a:rPr>
                              </m:ctrlPr>
                            </m:sSubSupPr>
                            <m:e>
                              <m:r>
                                <a:rPr lang="ko-KR" altLang="en-US" sz="1400" i="1" baseline="0">
                                  <a:latin typeface="Cambria Math" panose="02040503050406030204" pitchFamily="18" charset="0"/>
                                </a:rPr>
                                <m:t>𝑖</m:t>
                              </m:r>
                            </m:e>
                            <m:sub>
                              <m:r>
                                <a:rPr lang="ko-KR" altLang="en-US" sz="1400" i="1" baseline="0">
                                  <a:latin typeface="Cambria Math" panose="02040503050406030204" pitchFamily="18" charset="0"/>
                                </a:rPr>
                                <m:t>𝑑𝑠</m:t>
                              </m:r>
                            </m:sub>
                            <m:sup>
                              <m:r>
                                <a:rPr lang="ko-KR" altLang="en-US" sz="1400" i="1" baseline="0">
                                  <a:latin typeface="Cambria Math" panose="02040503050406030204" pitchFamily="18" charset="0"/>
                                </a:rPr>
                                <m:t>𝑟</m:t>
                              </m:r>
                            </m:sup>
                          </m:sSubSup>
                          <m:sSubSup>
                            <m:sSubSupPr>
                              <m:ctrlPr>
                                <a:rPr lang="ko-KR" altLang="en-US" sz="1400" i="1" baseline="0">
                                  <a:latin typeface="Cambria Math" panose="02040503050406030204" pitchFamily="18" charset="0"/>
                                </a:rPr>
                              </m:ctrlPr>
                            </m:sSubSupPr>
                            <m:e>
                              <m:r>
                                <a:rPr lang="ko-KR" altLang="en-US" sz="1400" i="1" baseline="0">
                                  <a:latin typeface="Cambria Math" panose="02040503050406030204" pitchFamily="18" charset="0"/>
                                </a:rPr>
                                <m:t>𝑖</m:t>
                              </m:r>
                            </m:e>
                            <m:sub>
                              <m:r>
                                <a:rPr lang="ko-KR" altLang="en-US" sz="1400" i="1" baseline="0">
                                  <a:latin typeface="Cambria Math" panose="02040503050406030204" pitchFamily="18" charset="0"/>
                                </a:rPr>
                                <m:t>𝑞𝑠</m:t>
                              </m:r>
                            </m:sub>
                            <m:sup>
                              <m:r>
                                <a:rPr lang="ko-KR" altLang="en-US" sz="1400" i="1" baseline="0">
                                  <a:latin typeface="Cambria Math" panose="02040503050406030204" pitchFamily="18" charset="0"/>
                                </a:rPr>
                                <m:t>𝑟</m:t>
                              </m:r>
                            </m:sup>
                          </m:sSubSup>
                        </m:e>
                      </m:d>
                    </m:oMath>
                  </m:oMathPara>
                </a14:m>
                <a:endParaRPr lang="ko-KR" altLang="en-US" sz="2000" baseline="0" dirty="0"/>
              </a:p>
            </p:txBody>
          </p:sp>
        </mc:Choice>
        <mc:Fallback xmlns="">
          <p:sp>
            <p:nvSpPr>
              <p:cNvPr id="25" name="직사각형 24">
                <a:extLst>
                  <a:ext uri="{FF2B5EF4-FFF2-40B4-BE49-F238E27FC236}">
                    <a16:creationId xmlns:a16="http://schemas.microsoft.com/office/drawing/2014/main" id="{718B5D85-3081-2643-9ECE-86FF62BA75FE}"/>
                  </a:ext>
                </a:extLst>
              </p:cNvPr>
              <p:cNvSpPr>
                <a:spLocks noRot="1" noChangeAspect="1" noMove="1" noResize="1" noEditPoints="1" noAdjustHandles="1" noChangeArrowheads="1" noChangeShapeType="1" noTextEdit="1"/>
              </p:cNvSpPr>
              <p:nvPr/>
            </p:nvSpPr>
            <p:spPr>
              <a:xfrm>
                <a:off x="-207069" y="2626314"/>
                <a:ext cx="9984605" cy="576376"/>
              </a:xfrm>
              <a:prstGeom prst="rect">
                <a:avLst/>
              </a:prstGeom>
              <a:blipFill>
                <a:blip r:embed="rId5"/>
                <a:stretch>
                  <a:fillRect/>
                </a:stretch>
              </a:blipFill>
            </p:spPr>
            <p:txBody>
              <a:bodyPr/>
              <a:lstStyle/>
              <a:p>
                <a:r>
                  <a:rPr lang="ko-KR" altLang="en-US">
                    <a:noFill/>
                  </a:rPr>
                  <a:t> </a:t>
                </a:r>
              </a:p>
            </p:txBody>
          </p:sp>
        </mc:Fallback>
      </mc:AlternateContent>
      <p:sp>
        <p:nvSpPr>
          <p:cNvPr id="26" name="직사각형 25">
            <a:extLst>
              <a:ext uri="{FF2B5EF4-FFF2-40B4-BE49-F238E27FC236}">
                <a16:creationId xmlns:a16="http://schemas.microsoft.com/office/drawing/2014/main" id="{CC3594A5-B1F3-FC4C-BD78-D61C97C3C507}"/>
              </a:ext>
            </a:extLst>
          </p:cNvPr>
          <p:cNvSpPr/>
          <p:nvPr/>
        </p:nvSpPr>
        <p:spPr bwMode="auto">
          <a:xfrm>
            <a:off x="3552051" y="2658265"/>
            <a:ext cx="1472957" cy="544425"/>
          </a:xfrm>
          <a:prstGeom prst="rect">
            <a:avLst/>
          </a:prstGeom>
          <a:noFill/>
          <a:ln w="190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27" name="직사각형 26">
            <a:extLst>
              <a:ext uri="{FF2B5EF4-FFF2-40B4-BE49-F238E27FC236}">
                <a16:creationId xmlns:a16="http://schemas.microsoft.com/office/drawing/2014/main" id="{5922B570-7D6E-C045-82DD-0763AD18461E}"/>
              </a:ext>
            </a:extLst>
          </p:cNvPr>
          <p:cNvSpPr/>
          <p:nvPr/>
        </p:nvSpPr>
        <p:spPr bwMode="auto">
          <a:xfrm>
            <a:off x="5194300" y="2664609"/>
            <a:ext cx="2350988" cy="570564"/>
          </a:xfrm>
          <a:prstGeom prst="rect">
            <a:avLst/>
          </a:prstGeom>
          <a:noFill/>
          <a:ln w="1905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28" name="직사각형 27">
            <a:extLst>
              <a:ext uri="{FF2B5EF4-FFF2-40B4-BE49-F238E27FC236}">
                <a16:creationId xmlns:a16="http://schemas.microsoft.com/office/drawing/2014/main" id="{02108C22-5B4B-C141-937C-B3D244CDC390}"/>
              </a:ext>
            </a:extLst>
          </p:cNvPr>
          <p:cNvSpPr/>
          <p:nvPr/>
        </p:nvSpPr>
        <p:spPr bwMode="auto">
          <a:xfrm>
            <a:off x="2360712" y="2648916"/>
            <a:ext cx="1008112" cy="553774"/>
          </a:xfrm>
          <a:prstGeom prst="rect">
            <a:avLst/>
          </a:prstGeom>
          <a:noFill/>
          <a:ln w="190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29" name="TextBox 28">
            <a:extLst>
              <a:ext uri="{FF2B5EF4-FFF2-40B4-BE49-F238E27FC236}">
                <a16:creationId xmlns:a16="http://schemas.microsoft.com/office/drawing/2014/main" id="{5953B040-A9C0-A340-94A0-C200EC2AEDBA}"/>
              </a:ext>
            </a:extLst>
          </p:cNvPr>
          <p:cNvSpPr txBox="1"/>
          <p:nvPr/>
        </p:nvSpPr>
        <p:spPr>
          <a:xfrm>
            <a:off x="1704802" y="3312174"/>
            <a:ext cx="7280448" cy="307777"/>
          </a:xfrm>
          <a:prstGeom prst="rect">
            <a:avLst/>
          </a:prstGeom>
          <a:noFill/>
        </p:spPr>
        <p:txBody>
          <a:bodyPr wrap="square" rtlCol="0">
            <a:spAutoFit/>
          </a:bodyPr>
          <a:lstStyle/>
          <a:p>
            <a:r>
              <a:rPr lang="ko-KR" altLang="en-US" sz="1400" b="0" baseline="0" dirty="0">
                <a:latin typeface="맑은 고딕" panose="020B0503020000020004" pitchFamily="50" charset="-127"/>
                <a:ea typeface="맑은 고딕" panose="020B0503020000020004" pitchFamily="50" charset="-127"/>
              </a:rPr>
              <a:t>          </a:t>
            </a:r>
            <a:r>
              <a:rPr lang="ko-KR" altLang="en-US" sz="1200" b="0" baseline="0" dirty="0">
                <a:latin typeface="맑은 고딕" panose="020B0503020000020004" pitchFamily="50" charset="-127"/>
                <a:ea typeface="맑은 고딕" panose="020B0503020000020004" pitchFamily="50" charset="-127"/>
              </a:rPr>
              <a:t>고정자 </a:t>
            </a:r>
            <a:r>
              <a:rPr lang="ko-KR" altLang="en-US" sz="1200" b="0" baseline="0" dirty="0" err="1">
                <a:latin typeface="맑은 고딕" panose="020B0503020000020004" pitchFamily="50" charset="-127"/>
                <a:ea typeface="맑은 고딕" panose="020B0503020000020004" pitchFamily="50" charset="-127"/>
              </a:rPr>
              <a:t>동손</a:t>
            </a:r>
            <a:r>
              <a:rPr lang="ko-KR" altLang="en-US" sz="1200" b="0" baseline="0" dirty="0">
                <a:latin typeface="맑은 고딕" panose="020B0503020000020004" pitchFamily="50" charset="-127"/>
                <a:ea typeface="맑은 고딕" panose="020B0503020000020004" pitchFamily="50" charset="-127"/>
              </a:rPr>
              <a:t>      자계 에너지의 </a:t>
            </a:r>
            <a:r>
              <a:rPr lang="ko-KR" altLang="en-US" sz="1200" b="0" baseline="0" dirty="0" err="1">
                <a:latin typeface="맑은 고딕" panose="020B0503020000020004" pitchFamily="50" charset="-127"/>
                <a:ea typeface="맑은 고딕" panose="020B0503020000020004" pitchFamily="50" charset="-127"/>
              </a:rPr>
              <a:t>변동량</a:t>
            </a:r>
            <a:r>
              <a:rPr lang="ko-KR" altLang="en-US" sz="1200" b="0" baseline="0" dirty="0">
                <a:latin typeface="맑은 고딕" panose="020B0503020000020004" pitchFamily="50" charset="-127"/>
                <a:ea typeface="맑은 고딕" panose="020B0503020000020004" pitchFamily="50" charset="-127"/>
              </a:rPr>
              <a:t>           기계적 출력 </a:t>
            </a:r>
            <a:r>
              <a:rPr lang="en-US" altLang="ko-KR" sz="1200" b="0" baseline="0" dirty="0">
                <a:latin typeface="맑은 고딕" panose="020B0503020000020004" pitchFamily="50" charset="-127"/>
                <a:ea typeface="맑은 고딕" panose="020B0503020000020004" pitchFamily="50" charset="-127"/>
              </a:rPr>
              <a:t>(P out)</a:t>
            </a:r>
            <a:r>
              <a:rPr lang="ko-KR" altLang="en-US" sz="1200" b="0" baseline="0" dirty="0">
                <a:latin typeface="맑은 고딕" panose="020B0503020000020004" pitchFamily="50" charset="-127"/>
                <a:ea typeface="맑은 고딕" panose="020B0503020000020004" pitchFamily="50" charset="-127"/>
              </a:rPr>
              <a:t> </a:t>
            </a:r>
            <a:endParaRPr lang="ko-KR" altLang="en-US" sz="1400" b="0" baseline="0" dirty="0">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30" name="직사각형 29">
                <a:extLst>
                  <a:ext uri="{FF2B5EF4-FFF2-40B4-BE49-F238E27FC236}">
                    <a16:creationId xmlns:a16="http://schemas.microsoft.com/office/drawing/2014/main" id="{7B52E775-F911-4E4A-9B36-F41B7FE984E5}"/>
                  </a:ext>
                </a:extLst>
              </p:cNvPr>
              <p:cNvSpPr/>
              <p:nvPr/>
            </p:nvSpPr>
            <p:spPr>
              <a:xfrm>
                <a:off x="1705389" y="4080335"/>
                <a:ext cx="2984086" cy="4956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𝑇</m:t>
                          </m:r>
                        </m:e>
                        <m:sub>
                          <m:r>
                            <a:rPr lang="ko-KR" altLang="en-US" sz="1400" i="1" baseline="0">
                              <a:latin typeface="Cambria Math" panose="02040503050406030204" pitchFamily="18" charset="0"/>
                            </a:rPr>
                            <m:t>𝑒</m:t>
                          </m:r>
                        </m:sub>
                      </m:sSub>
                      <m:r>
                        <a:rPr lang="ko-KR" altLang="en-US" sz="1400" i="0" baseline="0">
                          <a:latin typeface="Cambria Math" panose="02040503050406030204" pitchFamily="18" charset="0"/>
                        </a:rPr>
                        <m:t>=</m:t>
                      </m:r>
                      <m:f>
                        <m:fPr>
                          <m:ctrlPr>
                            <a:rPr lang="ko-KR" altLang="en-US" sz="1400" i="1" baseline="0">
                              <a:latin typeface="Cambria Math" panose="02040503050406030204" pitchFamily="18" charset="0"/>
                            </a:rPr>
                          </m:ctrlPr>
                        </m:fPr>
                        <m:num>
                          <m:r>
                            <a:rPr lang="ko-KR" altLang="en-US" sz="1400" i="1" baseline="0">
                              <a:latin typeface="Cambria Math" panose="02040503050406030204" pitchFamily="18" charset="0"/>
                            </a:rPr>
                            <m:t>𝑃</m:t>
                          </m:r>
                        </m:num>
                        <m:den>
                          <m:r>
                            <a:rPr lang="ko-KR" altLang="en-US" sz="1400" i="0" baseline="0">
                              <a:latin typeface="Cambria Math" panose="02040503050406030204" pitchFamily="18" charset="0"/>
                            </a:rPr>
                            <m:t>2</m:t>
                          </m:r>
                        </m:den>
                      </m:f>
                      <m:f>
                        <m:fPr>
                          <m:ctrlPr>
                            <a:rPr lang="ko-KR" altLang="en-US" sz="1400" i="1" baseline="0">
                              <a:latin typeface="Cambria Math" panose="02040503050406030204" pitchFamily="18" charset="0"/>
                            </a:rPr>
                          </m:ctrlPr>
                        </m:fPr>
                        <m:num>
                          <m:r>
                            <a:rPr lang="ko-KR" altLang="en-US" sz="1400" i="0" baseline="0">
                              <a:latin typeface="Cambria Math" panose="02040503050406030204" pitchFamily="18" charset="0"/>
                            </a:rPr>
                            <m:t>3</m:t>
                          </m:r>
                        </m:num>
                        <m:den>
                          <m:r>
                            <a:rPr lang="ko-KR" altLang="en-US" sz="1400" i="0" baseline="0">
                              <a:latin typeface="Cambria Math" panose="02040503050406030204" pitchFamily="18" charset="0"/>
                            </a:rPr>
                            <m:t>2</m:t>
                          </m:r>
                        </m:den>
                      </m:f>
                      <m:d>
                        <m:dPr>
                          <m:ctrlPr>
                            <a:rPr lang="ko-KR" altLang="en-US" sz="1400" i="1" baseline="0">
                              <a:latin typeface="Cambria Math" panose="02040503050406030204" pitchFamily="18" charset="0"/>
                            </a:rPr>
                          </m:ctrlPr>
                        </m:dPr>
                        <m:e>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𝜙</m:t>
                              </m:r>
                            </m:e>
                            <m:sub>
                              <m:r>
                                <a:rPr lang="ko-KR" altLang="en-US" sz="1400" i="1" baseline="0">
                                  <a:latin typeface="Cambria Math" panose="02040503050406030204" pitchFamily="18" charset="0"/>
                                </a:rPr>
                                <m:t>𝑓</m:t>
                              </m:r>
                            </m:sub>
                          </m:sSub>
                          <m:sSubSup>
                            <m:sSubSupPr>
                              <m:ctrlPr>
                                <a:rPr lang="ko-KR" altLang="en-US" sz="1400" i="1" baseline="0">
                                  <a:latin typeface="Cambria Math" panose="02040503050406030204" pitchFamily="18" charset="0"/>
                                </a:rPr>
                              </m:ctrlPr>
                            </m:sSubSupPr>
                            <m:e>
                              <m:r>
                                <a:rPr lang="ko-KR" altLang="en-US" sz="1400" i="1" baseline="0">
                                  <a:latin typeface="Cambria Math" panose="02040503050406030204" pitchFamily="18" charset="0"/>
                                </a:rPr>
                                <m:t>𝑖</m:t>
                              </m:r>
                            </m:e>
                            <m:sub>
                              <m:r>
                                <a:rPr lang="ko-KR" altLang="en-US" sz="1400" i="1" baseline="0">
                                  <a:latin typeface="Cambria Math" panose="02040503050406030204" pitchFamily="18" charset="0"/>
                                </a:rPr>
                                <m:t>𝑞𝑠</m:t>
                              </m:r>
                            </m:sub>
                            <m:sup>
                              <m:r>
                                <a:rPr lang="ko-KR" altLang="en-US" sz="1400" i="1" baseline="0">
                                  <a:latin typeface="Cambria Math" panose="02040503050406030204" pitchFamily="18" charset="0"/>
                                </a:rPr>
                                <m:t>𝑟</m:t>
                              </m:r>
                            </m:sup>
                          </m:sSubSup>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𝑑𝑠</m:t>
                              </m:r>
                            </m:sub>
                          </m:sSub>
                          <m:r>
                            <a:rPr lang="ko-KR" altLang="en-US" sz="1400" i="0" baseline="0">
                              <a:latin typeface="Cambria Math" panose="02040503050406030204" pitchFamily="18" charset="0"/>
                            </a:rPr>
                            <m:t>−</m:t>
                          </m:r>
                          <m:sSub>
                            <m:sSubPr>
                              <m:ctrlPr>
                                <a:rPr lang="ko-KR" altLang="en-US" sz="1400" i="1" baseline="0">
                                  <a:latin typeface="Cambria Math" panose="02040503050406030204" pitchFamily="18" charset="0"/>
                                </a:rPr>
                              </m:ctrlPr>
                            </m:sSubPr>
                            <m:e>
                              <m:r>
                                <a:rPr lang="ko-KR" altLang="en-US" sz="1400" i="1" baseline="0">
                                  <a:latin typeface="Cambria Math" panose="02040503050406030204" pitchFamily="18" charset="0"/>
                                </a:rPr>
                                <m:t>𝐿</m:t>
                              </m:r>
                            </m:e>
                            <m:sub>
                              <m:r>
                                <a:rPr lang="ko-KR" altLang="en-US" sz="1400" i="1" baseline="0">
                                  <a:latin typeface="Cambria Math" panose="02040503050406030204" pitchFamily="18" charset="0"/>
                                </a:rPr>
                                <m:t>𝑞𝑠</m:t>
                              </m:r>
                            </m:sub>
                          </m:sSub>
                          <m:r>
                            <a:rPr lang="ko-KR" altLang="en-US" sz="1400" i="0" baseline="0">
                              <a:latin typeface="Cambria Math" panose="02040503050406030204" pitchFamily="18" charset="0"/>
                            </a:rPr>
                            <m:t>)</m:t>
                          </m:r>
                          <m:sSubSup>
                            <m:sSubSupPr>
                              <m:ctrlPr>
                                <a:rPr lang="ko-KR" altLang="en-US" sz="1400" i="1" baseline="0">
                                  <a:latin typeface="Cambria Math" panose="02040503050406030204" pitchFamily="18" charset="0"/>
                                </a:rPr>
                              </m:ctrlPr>
                            </m:sSubSupPr>
                            <m:e>
                              <m:r>
                                <a:rPr lang="ko-KR" altLang="en-US" sz="1400" i="1" baseline="0">
                                  <a:latin typeface="Cambria Math" panose="02040503050406030204" pitchFamily="18" charset="0"/>
                                </a:rPr>
                                <m:t>𝑖</m:t>
                              </m:r>
                            </m:e>
                            <m:sub>
                              <m:r>
                                <a:rPr lang="ko-KR" altLang="en-US" sz="1400" i="1" baseline="0">
                                  <a:latin typeface="Cambria Math" panose="02040503050406030204" pitchFamily="18" charset="0"/>
                                </a:rPr>
                                <m:t>𝑑𝑠</m:t>
                              </m:r>
                            </m:sub>
                            <m:sup>
                              <m:r>
                                <a:rPr lang="ko-KR" altLang="en-US" sz="1400" i="1" baseline="0">
                                  <a:latin typeface="Cambria Math" panose="02040503050406030204" pitchFamily="18" charset="0"/>
                                </a:rPr>
                                <m:t>𝑟</m:t>
                              </m:r>
                            </m:sup>
                          </m:sSubSup>
                          <m:sSubSup>
                            <m:sSubSupPr>
                              <m:ctrlPr>
                                <a:rPr lang="ko-KR" altLang="en-US" sz="1400" i="1" baseline="0">
                                  <a:latin typeface="Cambria Math" panose="02040503050406030204" pitchFamily="18" charset="0"/>
                                </a:rPr>
                              </m:ctrlPr>
                            </m:sSubSupPr>
                            <m:e>
                              <m:r>
                                <a:rPr lang="ko-KR" altLang="en-US" sz="1400" i="1" baseline="0">
                                  <a:latin typeface="Cambria Math" panose="02040503050406030204" pitchFamily="18" charset="0"/>
                                </a:rPr>
                                <m:t>𝑖</m:t>
                              </m:r>
                            </m:e>
                            <m:sub>
                              <m:r>
                                <a:rPr lang="ko-KR" altLang="en-US" sz="1400" i="1" baseline="0">
                                  <a:latin typeface="Cambria Math" panose="02040503050406030204" pitchFamily="18" charset="0"/>
                                </a:rPr>
                                <m:t>𝑞𝑠</m:t>
                              </m:r>
                            </m:sub>
                            <m:sup>
                              <m:r>
                                <a:rPr lang="ko-KR" altLang="en-US" sz="1400" i="1" baseline="0">
                                  <a:latin typeface="Cambria Math" panose="02040503050406030204" pitchFamily="18" charset="0"/>
                                </a:rPr>
                                <m:t>𝑟</m:t>
                              </m:r>
                            </m:sup>
                          </m:sSubSup>
                        </m:e>
                      </m:d>
                    </m:oMath>
                  </m:oMathPara>
                </a14:m>
                <a:endParaRPr lang="ko-KR" altLang="en-US" sz="2800" baseline="0" dirty="0"/>
              </a:p>
            </p:txBody>
          </p:sp>
        </mc:Choice>
        <mc:Fallback xmlns="">
          <p:sp>
            <p:nvSpPr>
              <p:cNvPr id="30" name="직사각형 29">
                <a:extLst>
                  <a:ext uri="{FF2B5EF4-FFF2-40B4-BE49-F238E27FC236}">
                    <a16:creationId xmlns:a16="http://schemas.microsoft.com/office/drawing/2014/main" id="{7B52E775-F911-4E4A-9B36-F41B7FE984E5}"/>
                  </a:ext>
                </a:extLst>
              </p:cNvPr>
              <p:cNvSpPr>
                <a:spLocks noRot="1" noChangeAspect="1" noMove="1" noResize="1" noEditPoints="1" noAdjustHandles="1" noChangeArrowheads="1" noChangeShapeType="1" noTextEdit="1"/>
              </p:cNvSpPr>
              <p:nvPr/>
            </p:nvSpPr>
            <p:spPr>
              <a:xfrm>
                <a:off x="1705389" y="4080335"/>
                <a:ext cx="2984086" cy="495649"/>
              </a:xfrm>
              <a:prstGeom prst="rect">
                <a:avLst/>
              </a:prstGeom>
              <a:blipFill>
                <a:blip r:embed="rId6"/>
                <a:stretch>
                  <a:fillRect b="-2500"/>
                </a:stretch>
              </a:blipFill>
            </p:spPr>
            <p:txBody>
              <a:bodyPr/>
              <a:lstStyle/>
              <a:p>
                <a:r>
                  <a:rPr lang="ko-KR" altLang="en-US">
                    <a:noFill/>
                  </a:rPr>
                  <a:t> </a:t>
                </a:r>
              </a:p>
            </p:txBody>
          </p:sp>
        </mc:Fallback>
      </mc:AlternateContent>
      <p:sp>
        <p:nvSpPr>
          <p:cNvPr id="31" name="직사각형 30">
            <a:extLst>
              <a:ext uri="{FF2B5EF4-FFF2-40B4-BE49-F238E27FC236}">
                <a16:creationId xmlns:a16="http://schemas.microsoft.com/office/drawing/2014/main" id="{91AAA0F9-AA29-084D-9B07-B1232AD5E0F3}"/>
              </a:ext>
            </a:extLst>
          </p:cNvPr>
          <p:cNvSpPr/>
          <p:nvPr/>
        </p:nvSpPr>
        <p:spPr bwMode="auto">
          <a:xfrm>
            <a:off x="3194153" y="4122475"/>
            <a:ext cx="1326799" cy="411368"/>
          </a:xfrm>
          <a:prstGeom prst="rect">
            <a:avLst/>
          </a:prstGeom>
          <a:noFill/>
          <a:ln w="190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32" name="직사각형 31">
            <a:extLst>
              <a:ext uri="{FF2B5EF4-FFF2-40B4-BE49-F238E27FC236}">
                <a16:creationId xmlns:a16="http://schemas.microsoft.com/office/drawing/2014/main" id="{7793A712-F2B0-2A4F-94EB-D93D80B801F8}"/>
              </a:ext>
            </a:extLst>
          </p:cNvPr>
          <p:cNvSpPr/>
          <p:nvPr/>
        </p:nvSpPr>
        <p:spPr bwMode="auto">
          <a:xfrm>
            <a:off x="2517735" y="4164617"/>
            <a:ext cx="491049" cy="411367"/>
          </a:xfrm>
          <a:prstGeom prst="rect">
            <a:avLst/>
          </a:prstGeom>
          <a:noFill/>
          <a:ln w="19050" cap="flat" cmpd="sng" algn="ctr">
            <a:solidFill>
              <a:srgbClr val="33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33" name="TextBox 32">
            <a:extLst>
              <a:ext uri="{FF2B5EF4-FFF2-40B4-BE49-F238E27FC236}">
                <a16:creationId xmlns:a16="http://schemas.microsoft.com/office/drawing/2014/main" id="{E561F199-DE0F-2148-BA40-82428D6A32C9}"/>
              </a:ext>
            </a:extLst>
          </p:cNvPr>
          <p:cNvSpPr txBox="1"/>
          <p:nvPr/>
        </p:nvSpPr>
        <p:spPr>
          <a:xfrm>
            <a:off x="2144688" y="4618124"/>
            <a:ext cx="3768490" cy="276999"/>
          </a:xfrm>
          <a:prstGeom prst="rect">
            <a:avLst/>
          </a:prstGeom>
          <a:noFill/>
        </p:spPr>
        <p:txBody>
          <a:bodyPr wrap="square" rtlCol="0">
            <a:spAutoFit/>
          </a:bodyPr>
          <a:lstStyle/>
          <a:p>
            <a:r>
              <a:rPr lang="ko-KR" altLang="en-US" sz="1200" b="0" baseline="0" dirty="0">
                <a:latin typeface="맑은 고딕" panose="020B0503020000020004" pitchFamily="50" charset="-127"/>
                <a:ea typeface="맑은 고딕" panose="020B0503020000020004" pitchFamily="50" charset="-127"/>
              </a:rPr>
              <a:t>영구자석 토크    </a:t>
            </a:r>
            <a:r>
              <a:rPr lang="ko-KR" altLang="en-US" sz="1200" b="0" baseline="0" dirty="0" err="1">
                <a:latin typeface="맑은 고딕" panose="020B0503020000020004" pitchFamily="50" charset="-127"/>
                <a:ea typeface="맑은 고딕" panose="020B0503020000020004" pitchFamily="50" charset="-127"/>
              </a:rPr>
              <a:t>릴럭턴스</a:t>
            </a:r>
            <a:r>
              <a:rPr lang="ko-KR" altLang="en-US" sz="1200" b="0" baseline="0" dirty="0">
                <a:latin typeface="맑은 고딕" panose="020B0503020000020004" pitchFamily="50" charset="-127"/>
                <a:ea typeface="맑은 고딕" panose="020B0503020000020004" pitchFamily="50" charset="-127"/>
              </a:rPr>
              <a:t> 토크</a:t>
            </a:r>
          </a:p>
        </p:txBody>
      </p:sp>
      <p:sp>
        <p:nvSpPr>
          <p:cNvPr id="5" name="TextBox 4">
            <a:extLst>
              <a:ext uri="{FF2B5EF4-FFF2-40B4-BE49-F238E27FC236}">
                <a16:creationId xmlns:a16="http://schemas.microsoft.com/office/drawing/2014/main" id="{E99DA849-6058-CA40-A414-696970826C11}"/>
              </a:ext>
            </a:extLst>
          </p:cNvPr>
          <p:cNvSpPr txBox="1"/>
          <p:nvPr/>
        </p:nvSpPr>
        <p:spPr>
          <a:xfrm>
            <a:off x="979922" y="2803433"/>
            <a:ext cx="936104" cy="276999"/>
          </a:xfrm>
          <a:prstGeom prst="rect">
            <a:avLst/>
          </a:prstGeom>
          <a:noFill/>
        </p:spPr>
        <p:txBody>
          <a:bodyPr wrap="square" rtlCol="0">
            <a:spAutoFit/>
          </a:bodyPr>
          <a:lstStyle/>
          <a:p>
            <a:r>
              <a:rPr kumimoji="1" lang="ko-KR" altLang="en-US" sz="1200" b="0" baseline="0" dirty="0">
                <a:latin typeface="맑은 고딕" panose="020B0503020000020004" pitchFamily="50" charset="-127"/>
                <a:ea typeface="맑은 고딕" panose="020B0503020000020004" pitchFamily="50" charset="-127"/>
              </a:rPr>
              <a:t>입력 전력</a:t>
            </a:r>
          </a:p>
        </p:txBody>
      </p:sp>
    </p:spTree>
    <p:extLst>
      <p:ext uri="{BB962C8B-B14F-4D97-AF65-F5344CB8AC3E}">
        <p14:creationId xmlns:p14="http://schemas.microsoft.com/office/powerpoint/2010/main" val="3380069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그림 26">
            <a:extLst>
              <a:ext uri="{FF2B5EF4-FFF2-40B4-BE49-F238E27FC236}">
                <a16:creationId xmlns:a16="http://schemas.microsoft.com/office/drawing/2014/main" id="{92AA546E-84B4-204B-95B9-50A5767BEB65}"/>
              </a:ext>
            </a:extLst>
          </p:cNvPr>
          <p:cNvPicPr>
            <a:picLocks noChangeAspect="1"/>
          </p:cNvPicPr>
          <p:nvPr/>
        </p:nvPicPr>
        <p:blipFill>
          <a:blip r:embed="rId4"/>
          <a:stretch>
            <a:fillRect/>
          </a:stretch>
        </p:blipFill>
        <p:spPr>
          <a:xfrm>
            <a:off x="1765375" y="1033359"/>
            <a:ext cx="6192688" cy="2897074"/>
          </a:xfrm>
          <a:prstGeom prst="rect">
            <a:avLst/>
          </a:prstGeom>
        </p:spPr>
      </p:pic>
      <p:sp>
        <p:nvSpPr>
          <p:cNvPr id="2" name="제목 1"/>
          <p:cNvSpPr>
            <a:spLocks noGrp="1"/>
          </p:cNvSpPr>
          <p:nvPr>
            <p:ph type="title"/>
          </p:nvPr>
        </p:nvSpPr>
        <p:spPr/>
        <p:txBody>
          <a:bodyPr/>
          <a:lstStyle/>
          <a:p>
            <a:r>
              <a:rPr lang="en-US" altLang="ko-KR" dirty="0"/>
              <a:t>2. IPMSM </a:t>
            </a:r>
            <a:r>
              <a:rPr lang="ko-KR" altLang="en-US" dirty="0"/>
              <a:t>전류 제어</a:t>
            </a:r>
          </a:p>
        </p:txBody>
      </p:sp>
      <p:sp>
        <p:nvSpPr>
          <p:cNvPr id="3" name="내용 개체 틀 2"/>
          <p:cNvSpPr>
            <a:spLocks noGrp="1"/>
          </p:cNvSpPr>
          <p:nvPr>
            <p:ph idx="1"/>
          </p:nvPr>
        </p:nvSpPr>
        <p:spPr>
          <a:xfrm>
            <a:off x="260635" y="716034"/>
            <a:ext cx="9516901" cy="5233246"/>
          </a:xfrm>
        </p:spPr>
        <p:txBody>
          <a:bodyPr/>
          <a:lstStyle/>
          <a:p>
            <a:pPr marL="476250" lvl="1" indent="0">
              <a:buClr>
                <a:srgbClr val="FF0000"/>
              </a:buClr>
              <a:buNone/>
            </a:pPr>
            <a:endParaRPr lang="en-US" altLang="ko-KR" dirty="0"/>
          </a:p>
          <a:p>
            <a:pPr lvl="1">
              <a:buClr>
                <a:srgbClr val="FF0000"/>
              </a:buClr>
            </a:pPr>
            <a:r>
              <a:rPr lang="en-US" altLang="ko-KR" sz="1600" b="1" dirty="0"/>
              <a:t>2.1 Topology</a:t>
            </a:r>
            <a:r>
              <a:rPr lang="ko-KR" altLang="en-US" sz="1600" b="1" dirty="0"/>
              <a:t> </a:t>
            </a:r>
            <a:br>
              <a:rPr lang="en-US" altLang="ko-KR" sz="1600" b="1" dirty="0"/>
            </a:br>
            <a:endParaRPr lang="en-US" altLang="ko-KR" sz="1600" b="1" dirty="0"/>
          </a:p>
          <a:p>
            <a:pPr lvl="2">
              <a:buClr>
                <a:srgbClr val="FFC000"/>
              </a:buClr>
            </a:pPr>
            <a:endParaRPr lang="en-US" altLang="ko-KR" sz="1400"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b="1" dirty="0"/>
          </a:p>
          <a:p>
            <a:pPr lvl="2">
              <a:buClr>
                <a:srgbClr val="FFC000"/>
              </a:buClr>
            </a:pPr>
            <a:endParaRPr lang="en-US" altLang="ko-KR" sz="1400" dirty="0"/>
          </a:p>
          <a:p>
            <a:pPr lvl="2">
              <a:buClr>
                <a:srgbClr val="FFC000"/>
              </a:buClr>
            </a:pPr>
            <a:endParaRPr lang="en-US" altLang="ko-KR" sz="1400" dirty="0"/>
          </a:p>
          <a:p>
            <a:pPr lvl="2">
              <a:buClr>
                <a:srgbClr val="FFC000"/>
              </a:buClr>
            </a:pPr>
            <a:endParaRPr lang="en-US" altLang="ko-KR" sz="1400" dirty="0"/>
          </a:p>
          <a:p>
            <a:pPr lvl="2">
              <a:buClr>
                <a:srgbClr val="FFC000"/>
              </a:buClr>
            </a:pPr>
            <a:r>
              <a:rPr lang="ko-KR" altLang="en-US" sz="1400" dirty="0"/>
              <a:t>좌표 변환을 통해 얻어진 회전 </a:t>
            </a:r>
            <a:r>
              <a:rPr lang="ko-KR" altLang="en-US" sz="1400" dirty="0" err="1"/>
              <a:t>좌표계의</a:t>
            </a:r>
            <a:r>
              <a:rPr lang="ko-KR" altLang="en-US" sz="1400" dirty="0"/>
              <a:t> 전류는 각각의 지령과의 오차를 계산하여 비례 적분 제어기를 통해 전압 지령을 생성한다</a:t>
            </a:r>
            <a:r>
              <a:rPr lang="en-US" altLang="ko-KR" sz="1400" dirty="0"/>
              <a:t>.</a:t>
            </a:r>
          </a:p>
          <a:p>
            <a:pPr lvl="2">
              <a:buClr>
                <a:srgbClr val="FFC000"/>
              </a:buClr>
            </a:pPr>
            <a:endParaRPr lang="en-US" altLang="ko-KR" sz="1400" dirty="0"/>
          </a:p>
          <a:p>
            <a:pPr lvl="2">
              <a:buClr>
                <a:srgbClr val="FFC000"/>
              </a:buClr>
            </a:pPr>
            <a:r>
              <a:rPr lang="ko-KR" altLang="en-US" sz="1400" dirty="0"/>
              <a:t>비례 이득</a:t>
            </a:r>
            <a:r>
              <a:rPr lang="en-US" altLang="ko-KR" sz="1400" dirty="0"/>
              <a:t>: </a:t>
            </a:r>
            <a:br>
              <a:rPr lang="en-US" altLang="ko-KR" sz="1400" b="1" dirty="0"/>
            </a:br>
            <a:endParaRPr lang="en-US" altLang="ko-KR" sz="1400" b="1" dirty="0"/>
          </a:p>
          <a:p>
            <a:pPr lvl="2">
              <a:buClr>
                <a:srgbClr val="FFC000"/>
              </a:buClr>
            </a:pPr>
            <a:endParaRPr lang="en-US" altLang="ko-KR" sz="1400" b="1" dirty="0"/>
          </a:p>
          <a:p>
            <a:pPr lvl="2">
              <a:buClr>
                <a:srgbClr val="FFC000"/>
              </a:buClr>
            </a:pPr>
            <a:r>
              <a:rPr lang="ko-KR" altLang="en-US" sz="1400" dirty="0"/>
              <a:t>적분 이득</a:t>
            </a:r>
            <a:r>
              <a:rPr lang="en-US" altLang="ko-KR" sz="1400" dirty="0"/>
              <a:t>: </a:t>
            </a:r>
            <a:br>
              <a:rPr lang="en-US" altLang="ko-KR" sz="1400" b="1" dirty="0"/>
            </a:br>
            <a:br>
              <a:rPr lang="en-US" altLang="ko-KR" sz="1200" b="1" dirty="0"/>
            </a:br>
            <a:br>
              <a:rPr lang="en-US" altLang="ko-KR" sz="1200" b="1" dirty="0"/>
            </a:br>
            <a:endParaRPr lang="en-US" altLang="ko-KR" sz="1200" b="1"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8</a:t>
            </a:fld>
            <a:endParaRPr lang="ko-KR" altLang="en-US"/>
          </a:p>
        </p:txBody>
      </p:sp>
      <p:graphicFrame>
        <p:nvGraphicFramePr>
          <p:cNvPr id="25" name="개체 24">
            <a:extLst>
              <a:ext uri="{FF2B5EF4-FFF2-40B4-BE49-F238E27FC236}">
                <a16:creationId xmlns:a16="http://schemas.microsoft.com/office/drawing/2014/main" id="{A938EF4F-F3BE-0F4A-A48D-92194FBC58FF}"/>
              </a:ext>
            </a:extLst>
          </p:cNvPr>
          <p:cNvGraphicFramePr>
            <a:graphicFrameLocks noChangeAspect="1"/>
          </p:cNvGraphicFramePr>
          <p:nvPr>
            <p:extLst>
              <p:ext uri="{D42A27DB-BD31-4B8C-83A1-F6EECF244321}">
                <p14:modId xmlns:p14="http://schemas.microsoft.com/office/powerpoint/2010/main" val="1250792736"/>
              </p:ext>
            </p:extLst>
          </p:nvPr>
        </p:nvGraphicFramePr>
        <p:xfrm>
          <a:off x="2288704" y="4772154"/>
          <a:ext cx="1231900" cy="609600"/>
        </p:xfrm>
        <a:graphic>
          <a:graphicData uri="http://schemas.openxmlformats.org/presentationml/2006/ole">
            <mc:AlternateContent xmlns:mc="http://schemas.openxmlformats.org/markup-compatibility/2006">
              <mc:Choice xmlns:v="urn:schemas-microsoft-com:vml" Requires="v">
                <p:oleObj spid="_x0000_s1093" name="Equation" r:id="rId5" imgW="1231560" imgH="609480" progId="Equation.DSMT4">
                  <p:embed/>
                </p:oleObj>
              </mc:Choice>
              <mc:Fallback>
                <p:oleObj name="Equation" r:id="rId5" imgW="1231560" imgH="609480" progId="Equation.DSMT4">
                  <p:embed/>
                  <p:pic>
                    <p:nvPicPr>
                      <p:cNvPr id="8" name="개체 7">
                        <a:extLst>
                          <a:ext uri="{FF2B5EF4-FFF2-40B4-BE49-F238E27FC236}">
                            <a16:creationId xmlns:a16="http://schemas.microsoft.com/office/drawing/2014/main" id="{829B0E55-DA52-46DB-A919-650AD12CC954}"/>
                          </a:ext>
                        </a:extLst>
                      </p:cNvPr>
                      <p:cNvPicPr/>
                      <p:nvPr/>
                    </p:nvPicPr>
                    <p:blipFill>
                      <a:blip r:embed="rId6"/>
                      <a:stretch>
                        <a:fillRect/>
                      </a:stretch>
                    </p:blipFill>
                    <p:spPr>
                      <a:xfrm>
                        <a:off x="2288704" y="4772154"/>
                        <a:ext cx="1231900" cy="609600"/>
                      </a:xfrm>
                      <a:prstGeom prst="rect">
                        <a:avLst/>
                      </a:prstGeom>
                    </p:spPr>
                  </p:pic>
                </p:oleObj>
              </mc:Fallback>
            </mc:AlternateContent>
          </a:graphicData>
        </a:graphic>
      </p:graphicFrame>
      <p:graphicFrame>
        <p:nvGraphicFramePr>
          <p:cNvPr id="26" name="개체 25">
            <a:extLst>
              <a:ext uri="{FF2B5EF4-FFF2-40B4-BE49-F238E27FC236}">
                <a16:creationId xmlns:a16="http://schemas.microsoft.com/office/drawing/2014/main" id="{CB1ED22D-05D3-1643-997D-8BA0B1C86F56}"/>
              </a:ext>
            </a:extLst>
          </p:cNvPr>
          <p:cNvGraphicFramePr>
            <a:graphicFrameLocks noChangeAspect="1"/>
          </p:cNvGraphicFramePr>
          <p:nvPr>
            <p:extLst>
              <p:ext uri="{D42A27DB-BD31-4B8C-83A1-F6EECF244321}">
                <p14:modId xmlns:p14="http://schemas.microsoft.com/office/powerpoint/2010/main" val="1931359272"/>
              </p:ext>
            </p:extLst>
          </p:nvPr>
        </p:nvGraphicFramePr>
        <p:xfrm>
          <a:off x="2288704" y="5640499"/>
          <a:ext cx="990600" cy="279400"/>
        </p:xfrm>
        <a:graphic>
          <a:graphicData uri="http://schemas.openxmlformats.org/presentationml/2006/ole">
            <mc:AlternateContent xmlns:mc="http://schemas.openxmlformats.org/markup-compatibility/2006">
              <mc:Choice xmlns:v="urn:schemas-microsoft-com:vml" Requires="v">
                <p:oleObj spid="_x0000_s1094" name="Equation" r:id="rId7" imgW="990360" imgH="279360" progId="Equation.DSMT4">
                  <p:embed/>
                </p:oleObj>
              </mc:Choice>
              <mc:Fallback>
                <p:oleObj name="Equation" r:id="rId7" imgW="990360" imgH="279360" progId="Equation.DSMT4">
                  <p:embed/>
                  <p:pic>
                    <p:nvPicPr>
                      <p:cNvPr id="10" name="개체 9">
                        <a:extLst>
                          <a:ext uri="{FF2B5EF4-FFF2-40B4-BE49-F238E27FC236}">
                            <a16:creationId xmlns:a16="http://schemas.microsoft.com/office/drawing/2014/main" id="{67B9BF1A-9B00-4C1A-A9BB-6DAF2B86833C}"/>
                          </a:ext>
                        </a:extLst>
                      </p:cNvPr>
                      <p:cNvPicPr/>
                      <p:nvPr/>
                    </p:nvPicPr>
                    <p:blipFill>
                      <a:blip r:embed="rId8"/>
                      <a:stretch>
                        <a:fillRect/>
                      </a:stretch>
                    </p:blipFill>
                    <p:spPr>
                      <a:xfrm>
                        <a:off x="2288704" y="5640499"/>
                        <a:ext cx="990600" cy="279400"/>
                      </a:xfrm>
                      <a:prstGeom prst="rect">
                        <a:avLst/>
                      </a:prstGeom>
                    </p:spPr>
                  </p:pic>
                </p:oleObj>
              </mc:Fallback>
            </mc:AlternateContent>
          </a:graphicData>
        </a:graphic>
      </p:graphicFrame>
    </p:spTree>
    <p:extLst>
      <p:ext uri="{BB962C8B-B14F-4D97-AF65-F5344CB8AC3E}">
        <p14:creationId xmlns:p14="http://schemas.microsoft.com/office/powerpoint/2010/main" val="894847312"/>
      </p:ext>
    </p:extLst>
  </p:cSld>
  <p:clrMapOvr>
    <a:masterClrMapping/>
  </p:clrMapOvr>
</p:sld>
</file>

<file path=ppt/theme/theme1.xml><?xml version="1.0" encoding="utf-8"?>
<a:theme xmlns:a="http://schemas.openxmlformats.org/drawingml/2006/main" name="전력전자_연구실_템플릿">
  <a:themeElements>
    <a:clrScheme name="사용자 지정 4">
      <a:dk1>
        <a:srgbClr val="000000"/>
      </a:dk1>
      <a:lt1>
        <a:srgbClr val="FFFFFF"/>
      </a:lt1>
      <a:dk2>
        <a:srgbClr val="FFFFFF"/>
      </a:dk2>
      <a:lt2>
        <a:srgbClr val="C0C0C0"/>
      </a:lt2>
      <a:accent1>
        <a:srgbClr val="4987E3"/>
      </a:accent1>
      <a:accent2>
        <a:srgbClr val="D9520F"/>
      </a:accent2>
      <a:accent3>
        <a:srgbClr val="91B7EE"/>
      </a:accent3>
      <a:accent4>
        <a:srgbClr val="000000"/>
      </a:accent4>
      <a:accent5>
        <a:srgbClr val="B1C3EF"/>
      </a:accent5>
      <a:accent6>
        <a:srgbClr val="C4490C"/>
      </a:accent6>
      <a:hlink>
        <a:srgbClr val="36A1B6"/>
      </a:hlink>
      <a:folHlink>
        <a:srgbClr val="9CC769"/>
      </a:folHlink>
    </a:clrScheme>
    <a:fontScheme name="전력전자 연구실_ppt">
      <a:majorFont>
        <a:latin typeface="HY견고딕"/>
        <a:ea typeface="HY견고딕"/>
        <a:cs typeface=""/>
      </a:majorFont>
      <a:minorFont>
        <a:latin typeface="HY헤드라인M"/>
        <a:ea typeface="HY헤드라인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ko-KR" altLang="en-US" sz="1800" b="1" i="0" u="none" strike="noStrike" cap="none" normalizeH="0" baseline="0" smtClean="0">
            <a:ln>
              <a:noFill/>
            </a:ln>
            <a:solidFill>
              <a:schemeClr val="tx1"/>
            </a:solidFill>
            <a:effectLst/>
            <a:latin typeface="Arial" charset="0"/>
            <a:ea typeface="굴림" pitchFamily="50"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ko-KR" altLang="en-US" sz="1800" b="1" i="0" u="none" strike="noStrike" cap="none" normalizeH="0" baseline="0" smtClean="0">
            <a:ln>
              <a:noFill/>
            </a:ln>
            <a:solidFill>
              <a:schemeClr val="tx1"/>
            </a:solidFill>
            <a:effectLst/>
            <a:latin typeface="Arial" charset="0"/>
            <a:ea typeface="굴림" pitchFamily="50" charset="-127"/>
          </a:defRPr>
        </a:defPPr>
      </a:lstStyle>
    </a:lnDef>
    <a:txDef>
      <a:spPr>
        <a:noFill/>
      </a:spPr>
      <a:bodyPr wrap="square" rtlCol="0">
        <a:spAutoFit/>
      </a:bodyPr>
      <a:lstStyle>
        <a:defPPr>
          <a:defRPr sz="1200" b="0" baseline="0" dirty="0" err="1" smtClean="0">
            <a:latin typeface="맑은 고딕" panose="020B0503020000020004" pitchFamily="50" charset="-127"/>
            <a:ea typeface="맑은 고딕" panose="020B0503020000020004" pitchFamily="50" charset="-127"/>
          </a:defRPr>
        </a:defPPr>
      </a:lstStyle>
    </a:txDef>
  </a:objectDefaults>
  <a:extraClrSchemeLst>
    <a:extraClrScheme>
      <a:clrScheme name="전력전자 연구실_pp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전력전자 연구실_pp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전력전자 연구실_pp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전력전자 연구실_pp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전력전자 연구실_pp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전력전자 연구실_pp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전력전자 연구실_pp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전력전자_연구실_템플릿</Template>
  <TotalTime>22312</TotalTime>
  <Pages>21</Pages>
  <Words>1738</Words>
  <Application>Microsoft Macintosh PowerPoint</Application>
  <PresentationFormat>A4 용지(210x297mm)</PresentationFormat>
  <Paragraphs>739</Paragraphs>
  <Slides>41</Slides>
  <Notes>4</Notes>
  <HiddenSlides>0</HiddenSlides>
  <MMClips>0</MMClips>
  <ScaleCrop>false</ScaleCrop>
  <HeadingPairs>
    <vt:vector size="8" baseType="variant">
      <vt:variant>
        <vt:lpstr>사용한 글꼴</vt:lpstr>
      </vt:variant>
      <vt:variant>
        <vt:i4>11</vt:i4>
      </vt:variant>
      <vt:variant>
        <vt:lpstr>테마</vt:lpstr>
      </vt:variant>
      <vt:variant>
        <vt:i4>1</vt:i4>
      </vt:variant>
      <vt:variant>
        <vt:lpstr>포함된 OLE 서버</vt:lpstr>
      </vt:variant>
      <vt:variant>
        <vt:i4>1</vt:i4>
      </vt:variant>
      <vt:variant>
        <vt:lpstr>슬라이드 제목</vt:lpstr>
      </vt:variant>
      <vt:variant>
        <vt:i4>41</vt:i4>
      </vt:variant>
    </vt:vector>
  </HeadingPairs>
  <TitlesOfParts>
    <vt:vector size="54" baseType="lpstr">
      <vt:lpstr>굴림</vt:lpstr>
      <vt:lpstr>굴림체</vt:lpstr>
      <vt:lpstr>돋움</vt:lpstr>
      <vt:lpstr>Malgun Gothic</vt:lpstr>
      <vt:lpstr>Malgun Gothic</vt:lpstr>
      <vt:lpstr>HY견고딕</vt:lpstr>
      <vt:lpstr>HY헤드라인M</vt:lpstr>
      <vt:lpstr>Arial</vt:lpstr>
      <vt:lpstr>Cambria Math</vt:lpstr>
      <vt:lpstr>Times New Roman</vt:lpstr>
      <vt:lpstr>Wingdings</vt:lpstr>
      <vt:lpstr>전력전자_연구실_템플릿</vt:lpstr>
      <vt:lpstr>Equation</vt:lpstr>
      <vt:lpstr>전자 종합 설계1 </vt:lpstr>
      <vt:lpstr>전류, 속도 제어 및 IPMSM 센서리스 제어 </vt:lpstr>
      <vt:lpstr>1. 전동기 모델링</vt:lpstr>
      <vt:lpstr>1. 전동기 모델링</vt:lpstr>
      <vt:lpstr>1. 전동기 모델링</vt:lpstr>
      <vt:lpstr>1. 전동기 모델링</vt:lpstr>
      <vt:lpstr>1. 전동기 모델링</vt:lpstr>
      <vt:lpstr>1. 전동기 모델링</vt:lpstr>
      <vt:lpstr>2. IPMSM 전류 제어</vt:lpstr>
      <vt:lpstr>2. IPMSM 전류 제어</vt:lpstr>
      <vt:lpstr>2. IPMSM 전류 제어</vt:lpstr>
      <vt:lpstr>2. IPMSM 전류 제어</vt:lpstr>
      <vt:lpstr>3. IPMSM 속도 제어 </vt:lpstr>
      <vt:lpstr>3. IPMSM 속도 제어</vt:lpstr>
      <vt:lpstr>3. IPMSM 속도 제어</vt:lpstr>
      <vt:lpstr>3. IPMSM 속도 제어</vt:lpstr>
      <vt:lpstr>3. IPMSM 속도 제어</vt:lpstr>
      <vt:lpstr>3. IPMSM 속도 제어</vt:lpstr>
      <vt:lpstr>3. IPMSM 속도 제어</vt:lpstr>
      <vt:lpstr>3. IPMSM 속도 제어</vt:lpstr>
      <vt:lpstr>3. IPMSM 속도 제어</vt:lpstr>
      <vt:lpstr>3. IPMSM 속도 제어</vt:lpstr>
      <vt:lpstr>3. IPMSM 속도 제어</vt:lpstr>
      <vt:lpstr>3. IPMSM 속도 제어</vt:lpstr>
      <vt:lpstr>4. Sensorless 제어</vt:lpstr>
      <vt:lpstr>4. Sensorless 제어</vt:lpstr>
      <vt:lpstr>4. Sensorless 제어</vt:lpstr>
      <vt:lpstr>4. Sensorless 제어</vt:lpstr>
      <vt:lpstr>4. Sensorless 제어</vt:lpstr>
      <vt:lpstr>4. Sensorless 제어</vt:lpstr>
      <vt:lpstr>4. Sensorless 제어</vt:lpstr>
      <vt:lpstr>4. Sensorless 제어</vt:lpstr>
      <vt:lpstr>4. Sensorless 제어</vt:lpstr>
      <vt:lpstr>4. Sensorless 제어</vt:lpstr>
      <vt:lpstr>4. Sensorless 제어</vt:lpstr>
      <vt:lpstr>4. Sensorless 제어</vt:lpstr>
      <vt:lpstr>4. Sensorless 제어</vt:lpstr>
      <vt:lpstr>4. Sensorless 제어</vt:lpstr>
      <vt:lpstr>5. 응용 분야 및 개선 방향</vt:lpstr>
      <vt:lpstr>5. 응용 분야 및 개선 방향</vt:lpstr>
      <vt:lpstr>Q&amp;A</vt:lpstr>
    </vt:vector>
  </TitlesOfParts>
  <Company>Ajou Univ.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0</dc:title>
  <dc:creator>Admin</dc:creator>
  <cp:lastModifiedBy>Microsoft Office User</cp:lastModifiedBy>
  <cp:revision>832</cp:revision>
  <cp:lastPrinted>2018-09-17T05:47:04Z</cp:lastPrinted>
  <dcterms:created xsi:type="dcterms:W3CDTF">2007-08-26T13:24:29Z</dcterms:created>
  <dcterms:modified xsi:type="dcterms:W3CDTF">2018-11-29T07:15:27Z</dcterms:modified>
</cp:coreProperties>
</file>